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211" r:id="rId7"/>
  </p:sldMasterIdLst>
  <p:notesMasterIdLst>
    <p:notesMasterId r:id="rId89"/>
  </p:notesMasterIdLst>
  <p:handoutMasterIdLst>
    <p:handoutMasterId r:id="rId90"/>
  </p:handoutMasterIdLst>
  <p:sldIdLst>
    <p:sldId id="684" r:id="rId8"/>
    <p:sldId id="740" r:id="rId9"/>
    <p:sldId id="683" r:id="rId10"/>
    <p:sldId id="735" r:id="rId11"/>
    <p:sldId id="741" r:id="rId12"/>
    <p:sldId id="729" r:id="rId13"/>
    <p:sldId id="749" r:id="rId14"/>
    <p:sldId id="737" r:id="rId15"/>
    <p:sldId id="738" r:id="rId16"/>
    <p:sldId id="750" r:id="rId17"/>
    <p:sldId id="751" r:id="rId18"/>
    <p:sldId id="752" r:id="rId19"/>
    <p:sldId id="742" r:id="rId20"/>
    <p:sldId id="753" r:id="rId21"/>
    <p:sldId id="754" r:id="rId22"/>
    <p:sldId id="743" r:id="rId23"/>
    <p:sldId id="755" r:id="rId24"/>
    <p:sldId id="757" r:id="rId25"/>
    <p:sldId id="758" r:id="rId26"/>
    <p:sldId id="759" r:id="rId27"/>
    <p:sldId id="760" r:id="rId28"/>
    <p:sldId id="761" r:id="rId29"/>
    <p:sldId id="744" r:id="rId30"/>
    <p:sldId id="764" r:id="rId31"/>
    <p:sldId id="765" r:id="rId32"/>
    <p:sldId id="766" r:id="rId33"/>
    <p:sldId id="767" r:id="rId34"/>
    <p:sldId id="768" r:id="rId35"/>
    <p:sldId id="769" r:id="rId36"/>
    <p:sldId id="770" r:id="rId37"/>
    <p:sldId id="771" r:id="rId38"/>
    <p:sldId id="772" r:id="rId39"/>
    <p:sldId id="773" r:id="rId40"/>
    <p:sldId id="746" r:id="rId41"/>
    <p:sldId id="774" r:id="rId42"/>
    <p:sldId id="775" r:id="rId43"/>
    <p:sldId id="762" r:id="rId44"/>
    <p:sldId id="745" r:id="rId45"/>
    <p:sldId id="776" r:id="rId46"/>
    <p:sldId id="778" r:id="rId47"/>
    <p:sldId id="777" r:id="rId48"/>
    <p:sldId id="747" r:id="rId49"/>
    <p:sldId id="780" r:id="rId50"/>
    <p:sldId id="779" r:id="rId51"/>
    <p:sldId id="781" r:id="rId52"/>
    <p:sldId id="782" r:id="rId53"/>
    <p:sldId id="783" r:id="rId54"/>
    <p:sldId id="763" r:id="rId55"/>
    <p:sldId id="698" r:id="rId56"/>
    <p:sldId id="702" r:id="rId57"/>
    <p:sldId id="699" r:id="rId58"/>
    <p:sldId id="704" r:id="rId59"/>
    <p:sldId id="700" r:id="rId60"/>
    <p:sldId id="701" r:id="rId61"/>
    <p:sldId id="748" r:id="rId62"/>
    <p:sldId id="734" r:id="rId63"/>
    <p:sldId id="732" r:id="rId64"/>
    <p:sldId id="733" r:id="rId65"/>
    <p:sldId id="688" r:id="rId66"/>
    <p:sldId id="693" r:id="rId67"/>
    <p:sldId id="660" r:id="rId68"/>
    <p:sldId id="661" r:id="rId69"/>
    <p:sldId id="663" r:id="rId70"/>
    <p:sldId id="664" r:id="rId71"/>
    <p:sldId id="666" r:id="rId72"/>
    <p:sldId id="690" r:id="rId73"/>
    <p:sldId id="691" r:id="rId74"/>
    <p:sldId id="712" r:id="rId75"/>
    <p:sldId id="709" r:id="rId76"/>
    <p:sldId id="692" r:id="rId77"/>
    <p:sldId id="671" r:id="rId78"/>
    <p:sldId id="672" r:id="rId79"/>
    <p:sldId id="708" r:id="rId80"/>
    <p:sldId id="728" r:id="rId81"/>
    <p:sldId id="695" r:id="rId82"/>
    <p:sldId id="696" r:id="rId83"/>
    <p:sldId id="697" r:id="rId84"/>
    <p:sldId id="716" r:id="rId85"/>
    <p:sldId id="694" r:id="rId86"/>
    <p:sldId id="680" r:id="rId87"/>
    <p:sldId id="681" r:id="rId8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62D1CD-0053-DE41-B83C-4ECCE629EE45}">
          <p14:sldIdLst>
            <p14:sldId id="684"/>
            <p14:sldId id="740"/>
            <p14:sldId id="683"/>
            <p14:sldId id="735"/>
            <p14:sldId id="741"/>
            <p14:sldId id="729"/>
            <p14:sldId id="749"/>
          </p14:sldIdLst>
        </p14:section>
        <p14:section name="Body" id="{AE2F897B-58D1-4E47-B4A7-3CF3140FBEE1}">
          <p14:sldIdLst>
            <p14:sldId id="737"/>
            <p14:sldId id="738"/>
            <p14:sldId id="750"/>
            <p14:sldId id="751"/>
            <p14:sldId id="752"/>
            <p14:sldId id="742"/>
            <p14:sldId id="753"/>
            <p14:sldId id="754"/>
            <p14:sldId id="743"/>
            <p14:sldId id="755"/>
            <p14:sldId id="757"/>
            <p14:sldId id="758"/>
            <p14:sldId id="759"/>
            <p14:sldId id="760"/>
            <p14:sldId id="761"/>
            <p14:sldId id="744"/>
            <p14:sldId id="764"/>
            <p14:sldId id="765"/>
            <p14:sldId id="766"/>
            <p14:sldId id="767"/>
            <p14:sldId id="768"/>
            <p14:sldId id="769"/>
            <p14:sldId id="770"/>
            <p14:sldId id="771"/>
            <p14:sldId id="772"/>
            <p14:sldId id="773"/>
            <p14:sldId id="746"/>
            <p14:sldId id="774"/>
            <p14:sldId id="775"/>
            <p14:sldId id="762"/>
            <p14:sldId id="745"/>
            <p14:sldId id="776"/>
            <p14:sldId id="778"/>
            <p14:sldId id="777"/>
            <p14:sldId id="747"/>
            <p14:sldId id="780"/>
            <p14:sldId id="779"/>
            <p14:sldId id="781"/>
            <p14:sldId id="782"/>
            <p14:sldId id="783"/>
            <p14:sldId id="763"/>
          </p14:sldIdLst>
        </p14:section>
        <p14:section name="Conclusion" id="{55C96630-981B-4845-990D-F6B9CBF25861}">
          <p14:sldIdLst>
            <p14:sldId id="698"/>
            <p14:sldId id="702"/>
            <p14:sldId id="699"/>
            <p14:sldId id="704"/>
            <p14:sldId id="700"/>
            <p14:sldId id="701"/>
            <p14:sldId id="748"/>
            <p14:sldId id="734"/>
            <p14:sldId id="732"/>
            <p14:sldId id="733"/>
            <p14:sldId id="688"/>
          </p14:sldIdLst>
        </p14:section>
        <p14:section name="__Examples" id="{243C48B6-AD33-CB4C-A785-46AAAECADB0A}">
          <p14:sldIdLst>
            <p14:sldId id="693"/>
            <p14:sldId id="660"/>
            <p14:sldId id="661"/>
            <p14:sldId id="663"/>
            <p14:sldId id="664"/>
            <p14:sldId id="666"/>
            <p14:sldId id="690"/>
            <p14:sldId id="691"/>
            <p14:sldId id="712"/>
            <p14:sldId id="709"/>
            <p14:sldId id="692"/>
            <p14:sldId id="671"/>
            <p14:sldId id="672"/>
            <p14:sldId id="708"/>
            <p14:sldId id="728"/>
            <p14:sldId id="695"/>
            <p14:sldId id="696"/>
            <p14:sldId id="697"/>
            <p14:sldId id="716"/>
            <p14:sldId id="694"/>
            <p14:sldId id="680"/>
            <p14:sldId id="68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71078" autoAdjust="0"/>
  </p:normalViewPr>
  <p:slideViewPr>
    <p:cSldViewPr snapToGrid="0">
      <p:cViewPr varScale="1">
        <p:scale>
          <a:sx n="80" d="100"/>
          <a:sy n="80" d="100"/>
        </p:scale>
        <p:origin x="126" y="90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49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2334F-ADAB-4D8B-B278-B2BC38FBDF73}" type="doc">
      <dgm:prSet loTypeId="urn:microsoft.com/office/officeart/2005/8/layout/process4" loCatId="list" qsTypeId="urn:microsoft.com/office/officeart/2005/8/quickstyle/3d5" qsCatId="3D" csTypeId="urn:microsoft.com/office/officeart/2005/8/colors/accent2_2" csCatId="accent2" phldr="1"/>
      <dgm:spPr/>
      <dgm:t>
        <a:bodyPr/>
        <a:lstStyle/>
        <a:p>
          <a:endParaRPr lang="en-US"/>
        </a:p>
      </dgm:t>
    </dgm:pt>
    <dgm:pt modelId="{1F20603C-47D4-4C10-A8CD-0B5A62294427}">
      <dgm:prSet/>
      <dgm:spPr/>
      <dgm:t>
        <a:bodyPr/>
        <a:lstStyle/>
        <a:p>
          <a:pPr rtl="0"/>
          <a:r>
            <a:rPr lang="en-US" b="1" dirty="0" smtClean="0"/>
            <a:t>Workflow Manager 1.0</a:t>
          </a:r>
          <a:br>
            <a:rPr lang="en-US" b="1" dirty="0" smtClean="0"/>
          </a:br>
          <a:r>
            <a:rPr lang="en-US" b="1" i="1" dirty="0" err="1" smtClean="0"/>
            <a:t>Microsoft.Activities</a:t>
          </a:r>
          <a:endParaRPr lang="en-US" i="1" dirty="0"/>
        </a:p>
      </dgm:t>
    </dgm:pt>
    <dgm:pt modelId="{4F1399BD-44AE-4A4F-BD37-54C9B2995D28}" type="parTrans" cxnId="{7DD5D0C3-1348-4E33-88B8-C8EA9D3D5520}">
      <dgm:prSet/>
      <dgm:spPr/>
      <dgm:t>
        <a:bodyPr/>
        <a:lstStyle/>
        <a:p>
          <a:endParaRPr lang="en-US"/>
        </a:p>
      </dgm:t>
    </dgm:pt>
    <dgm:pt modelId="{138495E7-114C-4234-A1DA-E48C47A4A7A3}" type="sibTrans" cxnId="{7DD5D0C3-1348-4E33-88B8-C8EA9D3D5520}">
      <dgm:prSet/>
      <dgm:spPr/>
      <dgm:t>
        <a:bodyPr/>
        <a:lstStyle/>
        <a:p>
          <a:endParaRPr lang="en-US"/>
        </a:p>
      </dgm:t>
    </dgm:pt>
    <dgm:pt modelId="{7D34D2F4-B786-4C02-9E1E-707D871EB266}">
      <dgm:prSet/>
      <dgm:spPr/>
      <dgm:t>
        <a:bodyPr/>
        <a:lstStyle/>
        <a:p>
          <a:pPr rtl="0"/>
          <a:r>
            <a:rPr lang="en-US" b="1" dirty="0" smtClean="0"/>
            <a:t>Workflow Foundation 4.5</a:t>
          </a:r>
          <a:br>
            <a:rPr lang="en-US" b="1" dirty="0" smtClean="0"/>
          </a:br>
          <a:r>
            <a:rPr lang="en-US" b="1" i="1" dirty="0" err="1" smtClean="0"/>
            <a:t>System.Activities</a:t>
          </a:r>
          <a:endParaRPr lang="en-US" i="1" dirty="0"/>
        </a:p>
      </dgm:t>
    </dgm:pt>
    <dgm:pt modelId="{DA53FAFD-380D-48FB-87CA-8972A072A7DA}" type="parTrans" cxnId="{DB8F8BD3-270A-4389-A97D-75D2BA1E9456}">
      <dgm:prSet/>
      <dgm:spPr/>
      <dgm:t>
        <a:bodyPr/>
        <a:lstStyle/>
        <a:p>
          <a:endParaRPr lang="en-US"/>
        </a:p>
      </dgm:t>
    </dgm:pt>
    <dgm:pt modelId="{CFAE05E8-D7D4-4791-909D-7AAAF0FC35C2}" type="sibTrans" cxnId="{DB8F8BD3-270A-4389-A97D-75D2BA1E9456}">
      <dgm:prSet/>
      <dgm:spPr/>
      <dgm:t>
        <a:bodyPr/>
        <a:lstStyle/>
        <a:p>
          <a:endParaRPr lang="en-US"/>
        </a:p>
      </dgm:t>
    </dgm:pt>
    <dgm:pt modelId="{72F60573-57BD-4ABF-BEE6-BA0A6DFCF287}">
      <dgm:prSet/>
      <dgm:spPr/>
      <dgm:t>
        <a:bodyPr/>
        <a:lstStyle/>
        <a:p>
          <a:pPr rtl="0"/>
          <a:r>
            <a:rPr lang="en-US" b="1" dirty="0" smtClean="0"/>
            <a:t>SharePoint Server 2013</a:t>
          </a:r>
          <a:br>
            <a:rPr lang="en-US" b="1" dirty="0" smtClean="0"/>
          </a:br>
          <a:r>
            <a:rPr lang="en-US" b="1" i="1" dirty="0" err="1" smtClean="0"/>
            <a:t>Microsoft.SharePoint.WorkflowServices.Activities</a:t>
          </a:r>
          <a:endParaRPr lang="en-US" i="1" dirty="0"/>
        </a:p>
      </dgm:t>
    </dgm:pt>
    <dgm:pt modelId="{40A05834-FC93-49BC-B9F4-240E4D397456}" type="sibTrans" cxnId="{0EE505AA-3866-4507-B625-5BF47DF790D3}">
      <dgm:prSet/>
      <dgm:spPr/>
      <dgm:t>
        <a:bodyPr/>
        <a:lstStyle/>
        <a:p>
          <a:endParaRPr lang="en-US"/>
        </a:p>
      </dgm:t>
    </dgm:pt>
    <dgm:pt modelId="{74F45FDD-032B-4532-9FD9-7104A977A06C}" type="parTrans" cxnId="{0EE505AA-3866-4507-B625-5BF47DF790D3}">
      <dgm:prSet/>
      <dgm:spPr/>
      <dgm:t>
        <a:bodyPr/>
        <a:lstStyle/>
        <a:p>
          <a:endParaRPr lang="en-US"/>
        </a:p>
      </dgm:t>
    </dgm:pt>
    <dgm:pt modelId="{FCD9E24E-A17D-4180-8170-02E007D3FC54}" type="pres">
      <dgm:prSet presAssocID="{80A2334F-ADAB-4D8B-B278-B2BC38FBDF73}" presName="Name0" presStyleCnt="0">
        <dgm:presLayoutVars>
          <dgm:dir/>
          <dgm:animLvl val="lvl"/>
          <dgm:resizeHandles val="exact"/>
        </dgm:presLayoutVars>
      </dgm:prSet>
      <dgm:spPr/>
      <dgm:t>
        <a:bodyPr/>
        <a:lstStyle/>
        <a:p>
          <a:endParaRPr lang="en-US"/>
        </a:p>
      </dgm:t>
    </dgm:pt>
    <dgm:pt modelId="{9262C45D-843E-4044-8E9E-8C6B388AE9A5}" type="pres">
      <dgm:prSet presAssocID="{7D34D2F4-B786-4C02-9E1E-707D871EB266}" presName="boxAndChildren" presStyleCnt="0"/>
      <dgm:spPr/>
      <dgm:t>
        <a:bodyPr/>
        <a:lstStyle/>
        <a:p>
          <a:endParaRPr lang="en-US"/>
        </a:p>
      </dgm:t>
    </dgm:pt>
    <dgm:pt modelId="{2F67E609-287A-4926-893C-E652EE77ED51}" type="pres">
      <dgm:prSet presAssocID="{7D34D2F4-B786-4C02-9E1E-707D871EB266}" presName="parentTextBox" presStyleLbl="node1" presStyleIdx="0" presStyleCnt="3"/>
      <dgm:spPr/>
      <dgm:t>
        <a:bodyPr/>
        <a:lstStyle/>
        <a:p>
          <a:endParaRPr lang="en-US"/>
        </a:p>
      </dgm:t>
    </dgm:pt>
    <dgm:pt modelId="{98E55203-B356-4D00-B7E2-3682E7C69B72}" type="pres">
      <dgm:prSet presAssocID="{138495E7-114C-4234-A1DA-E48C47A4A7A3}" presName="sp" presStyleCnt="0"/>
      <dgm:spPr/>
      <dgm:t>
        <a:bodyPr/>
        <a:lstStyle/>
        <a:p>
          <a:endParaRPr lang="en-US"/>
        </a:p>
      </dgm:t>
    </dgm:pt>
    <dgm:pt modelId="{65C3E6D0-7E86-4D73-95E0-49DE35570C13}" type="pres">
      <dgm:prSet presAssocID="{1F20603C-47D4-4C10-A8CD-0B5A62294427}" presName="arrowAndChildren" presStyleCnt="0"/>
      <dgm:spPr/>
      <dgm:t>
        <a:bodyPr/>
        <a:lstStyle/>
        <a:p>
          <a:endParaRPr lang="en-US"/>
        </a:p>
      </dgm:t>
    </dgm:pt>
    <dgm:pt modelId="{3346A7BC-78BD-4051-BDBA-3F57E33347AB}" type="pres">
      <dgm:prSet presAssocID="{1F20603C-47D4-4C10-A8CD-0B5A62294427}" presName="parentTextArrow" presStyleLbl="node1" presStyleIdx="1" presStyleCnt="3"/>
      <dgm:spPr/>
      <dgm:t>
        <a:bodyPr/>
        <a:lstStyle/>
        <a:p>
          <a:endParaRPr lang="en-US"/>
        </a:p>
      </dgm:t>
    </dgm:pt>
    <dgm:pt modelId="{3D04F1BA-34F9-4E0A-8CD7-B50E893F5F5F}" type="pres">
      <dgm:prSet presAssocID="{40A05834-FC93-49BC-B9F4-240E4D397456}" presName="sp" presStyleCnt="0"/>
      <dgm:spPr/>
      <dgm:t>
        <a:bodyPr/>
        <a:lstStyle/>
        <a:p>
          <a:endParaRPr lang="en-US"/>
        </a:p>
      </dgm:t>
    </dgm:pt>
    <dgm:pt modelId="{CBB20DC1-8600-48BC-92AC-B946BFE64E03}" type="pres">
      <dgm:prSet presAssocID="{72F60573-57BD-4ABF-BEE6-BA0A6DFCF287}" presName="arrowAndChildren" presStyleCnt="0"/>
      <dgm:spPr/>
      <dgm:t>
        <a:bodyPr/>
        <a:lstStyle/>
        <a:p>
          <a:endParaRPr lang="en-US"/>
        </a:p>
      </dgm:t>
    </dgm:pt>
    <dgm:pt modelId="{B8EB92E9-3FED-4911-B486-8EA495966E82}" type="pres">
      <dgm:prSet presAssocID="{72F60573-57BD-4ABF-BEE6-BA0A6DFCF287}" presName="parentTextArrow" presStyleLbl="node1" presStyleIdx="2" presStyleCnt="3"/>
      <dgm:spPr/>
      <dgm:t>
        <a:bodyPr/>
        <a:lstStyle/>
        <a:p>
          <a:endParaRPr lang="en-US"/>
        </a:p>
      </dgm:t>
    </dgm:pt>
  </dgm:ptLst>
  <dgm:cxnLst>
    <dgm:cxn modelId="{DB8F8BD3-270A-4389-A97D-75D2BA1E9456}" srcId="{80A2334F-ADAB-4D8B-B278-B2BC38FBDF73}" destId="{7D34D2F4-B786-4C02-9E1E-707D871EB266}" srcOrd="2" destOrd="0" parTransId="{DA53FAFD-380D-48FB-87CA-8972A072A7DA}" sibTransId="{CFAE05E8-D7D4-4791-909D-7AAAF0FC35C2}"/>
    <dgm:cxn modelId="{D3F54448-FBB9-4878-BCEB-9613D11454EF}" type="presOf" srcId="{1F20603C-47D4-4C10-A8CD-0B5A62294427}" destId="{3346A7BC-78BD-4051-BDBA-3F57E33347AB}" srcOrd="0" destOrd="0" presId="urn:microsoft.com/office/officeart/2005/8/layout/process4"/>
    <dgm:cxn modelId="{FF56559B-F34F-4085-8641-036152071722}" type="presOf" srcId="{7D34D2F4-B786-4C02-9E1E-707D871EB266}" destId="{2F67E609-287A-4926-893C-E652EE77ED51}" srcOrd="0" destOrd="0" presId="urn:microsoft.com/office/officeart/2005/8/layout/process4"/>
    <dgm:cxn modelId="{0EE505AA-3866-4507-B625-5BF47DF790D3}" srcId="{80A2334F-ADAB-4D8B-B278-B2BC38FBDF73}" destId="{72F60573-57BD-4ABF-BEE6-BA0A6DFCF287}" srcOrd="0" destOrd="0" parTransId="{74F45FDD-032B-4532-9FD9-7104A977A06C}" sibTransId="{40A05834-FC93-49BC-B9F4-240E4D397456}"/>
    <dgm:cxn modelId="{7DD5D0C3-1348-4E33-88B8-C8EA9D3D5520}" srcId="{80A2334F-ADAB-4D8B-B278-B2BC38FBDF73}" destId="{1F20603C-47D4-4C10-A8CD-0B5A62294427}" srcOrd="1" destOrd="0" parTransId="{4F1399BD-44AE-4A4F-BD37-54C9B2995D28}" sibTransId="{138495E7-114C-4234-A1DA-E48C47A4A7A3}"/>
    <dgm:cxn modelId="{73C2356D-4EB5-4B89-87B4-D04F75705ED1}" type="presOf" srcId="{72F60573-57BD-4ABF-BEE6-BA0A6DFCF287}" destId="{B8EB92E9-3FED-4911-B486-8EA495966E82}" srcOrd="0" destOrd="0" presId="urn:microsoft.com/office/officeart/2005/8/layout/process4"/>
    <dgm:cxn modelId="{14C0C1F9-A6E0-4CF9-B865-D36339972370}" type="presOf" srcId="{80A2334F-ADAB-4D8B-B278-B2BC38FBDF73}" destId="{FCD9E24E-A17D-4180-8170-02E007D3FC54}" srcOrd="0" destOrd="0" presId="urn:microsoft.com/office/officeart/2005/8/layout/process4"/>
    <dgm:cxn modelId="{E6954F71-6B70-450C-B3E3-AF23466A1473}" type="presParOf" srcId="{FCD9E24E-A17D-4180-8170-02E007D3FC54}" destId="{9262C45D-843E-4044-8E9E-8C6B388AE9A5}" srcOrd="0" destOrd="0" presId="urn:microsoft.com/office/officeart/2005/8/layout/process4"/>
    <dgm:cxn modelId="{C7F4B10F-F5A2-4BEA-AD6F-B0B9499E6253}" type="presParOf" srcId="{9262C45D-843E-4044-8E9E-8C6B388AE9A5}" destId="{2F67E609-287A-4926-893C-E652EE77ED51}" srcOrd="0" destOrd="0" presId="urn:microsoft.com/office/officeart/2005/8/layout/process4"/>
    <dgm:cxn modelId="{737B6174-1373-473B-9043-E24C77B0412A}" type="presParOf" srcId="{FCD9E24E-A17D-4180-8170-02E007D3FC54}" destId="{98E55203-B356-4D00-B7E2-3682E7C69B72}" srcOrd="1" destOrd="0" presId="urn:microsoft.com/office/officeart/2005/8/layout/process4"/>
    <dgm:cxn modelId="{B3A92B28-A8F0-4198-ABA5-F3F0CBB5BF27}" type="presParOf" srcId="{FCD9E24E-A17D-4180-8170-02E007D3FC54}" destId="{65C3E6D0-7E86-4D73-95E0-49DE35570C13}" srcOrd="2" destOrd="0" presId="urn:microsoft.com/office/officeart/2005/8/layout/process4"/>
    <dgm:cxn modelId="{67DA06CA-AB45-4088-986A-A2A399663064}" type="presParOf" srcId="{65C3E6D0-7E86-4D73-95E0-49DE35570C13}" destId="{3346A7BC-78BD-4051-BDBA-3F57E33347AB}" srcOrd="0" destOrd="0" presId="urn:microsoft.com/office/officeart/2005/8/layout/process4"/>
    <dgm:cxn modelId="{225A094F-8121-43B0-B479-3E462564CEF1}" type="presParOf" srcId="{FCD9E24E-A17D-4180-8170-02E007D3FC54}" destId="{3D04F1BA-34F9-4E0A-8CD7-B50E893F5F5F}" srcOrd="3" destOrd="0" presId="urn:microsoft.com/office/officeart/2005/8/layout/process4"/>
    <dgm:cxn modelId="{D99659CC-FA0A-4F83-907E-BBDC5362A235}" type="presParOf" srcId="{FCD9E24E-A17D-4180-8170-02E007D3FC54}" destId="{CBB20DC1-8600-48BC-92AC-B946BFE64E03}" srcOrd="4" destOrd="0" presId="urn:microsoft.com/office/officeart/2005/8/layout/process4"/>
    <dgm:cxn modelId="{7A63A6DD-FE97-49AD-A6FC-57271B05ED2A}" type="presParOf" srcId="{CBB20DC1-8600-48BC-92AC-B946BFE64E03}" destId="{B8EB92E9-3FED-4911-B486-8EA495966E8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7E609-287A-4926-893C-E652EE77ED51}">
      <dsp:nvSpPr>
        <dsp:cNvPr id="0" name=""/>
        <dsp:cNvSpPr/>
      </dsp:nvSpPr>
      <dsp:spPr>
        <a:xfrm>
          <a:off x="0" y="3383345"/>
          <a:ext cx="4930380" cy="1110489"/>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Workflow Foundation 4.5</a:t>
          </a:r>
          <a:br>
            <a:rPr lang="en-US" sz="1600" b="1" kern="1200" dirty="0" smtClean="0"/>
          </a:br>
          <a:r>
            <a:rPr lang="en-US" sz="1600" b="1" i="1" kern="1200" dirty="0" err="1" smtClean="0"/>
            <a:t>System.Activities</a:t>
          </a:r>
          <a:endParaRPr lang="en-US" sz="1600" i="1" kern="1200" dirty="0"/>
        </a:p>
      </dsp:txBody>
      <dsp:txXfrm>
        <a:off x="0" y="3383345"/>
        <a:ext cx="4930380" cy="1110489"/>
      </dsp:txXfrm>
    </dsp:sp>
    <dsp:sp modelId="{3346A7BC-78BD-4051-BDBA-3F57E33347AB}">
      <dsp:nvSpPr>
        <dsp:cNvPr id="0" name=""/>
        <dsp:cNvSpPr/>
      </dsp:nvSpPr>
      <dsp:spPr>
        <a:xfrm rot="10800000">
          <a:off x="0" y="1692069"/>
          <a:ext cx="4930380" cy="1707932"/>
        </a:xfrm>
        <a:prstGeom prst="upArrowCallou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Workflow Manager 1.0</a:t>
          </a:r>
          <a:br>
            <a:rPr lang="en-US" sz="1600" b="1" kern="1200" dirty="0" smtClean="0"/>
          </a:br>
          <a:r>
            <a:rPr lang="en-US" sz="1600" b="1" i="1" kern="1200" dirty="0" err="1" smtClean="0"/>
            <a:t>Microsoft.Activities</a:t>
          </a:r>
          <a:endParaRPr lang="en-US" sz="1600" i="1" kern="1200" dirty="0"/>
        </a:p>
      </dsp:txBody>
      <dsp:txXfrm rot="10800000">
        <a:off x="0" y="1692069"/>
        <a:ext cx="4930380" cy="1109763"/>
      </dsp:txXfrm>
    </dsp:sp>
    <dsp:sp modelId="{B8EB92E9-3FED-4911-B486-8EA495966E82}">
      <dsp:nvSpPr>
        <dsp:cNvPr id="0" name=""/>
        <dsp:cNvSpPr/>
      </dsp:nvSpPr>
      <dsp:spPr>
        <a:xfrm rot="10800000">
          <a:off x="0" y="794"/>
          <a:ext cx="4930380" cy="1707932"/>
        </a:xfrm>
        <a:prstGeom prst="upArrowCallou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SharePoint Server 2013</a:t>
          </a:r>
          <a:br>
            <a:rPr lang="en-US" sz="1600" b="1" kern="1200" dirty="0" smtClean="0"/>
          </a:br>
          <a:r>
            <a:rPr lang="en-US" sz="1600" b="1" i="1" kern="1200" dirty="0" err="1" smtClean="0"/>
            <a:t>Microsoft.SharePoint.WorkflowServices.Activities</a:t>
          </a:r>
          <a:endParaRPr lang="en-US" sz="1600" i="1" kern="1200" dirty="0"/>
        </a:p>
      </dsp:txBody>
      <dsp:txXfrm rot="10800000">
        <a:off x="0" y="794"/>
        <a:ext cx="4930380" cy="11097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12/16/2014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12/16/2014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6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980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71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676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12/16/2014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61</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12/16/2014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62</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63</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64</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AvePoint</a:t>
            </a:r>
            <a:r>
              <a:rPr lang="en-US" baseline="0" dirty="0" smtClean="0"/>
              <a:t> Meetings</a:t>
            </a:r>
          </a:p>
          <a:p>
            <a:r>
              <a:rPr lang="en-US" baseline="0" dirty="0" smtClean="0"/>
              <a:t>Nintex</a:t>
            </a:r>
          </a:p>
          <a:p>
            <a:endParaRPr lang="en-US" dirty="0"/>
          </a:p>
        </p:txBody>
      </p:sp>
      <p:sp>
        <p:nvSpPr>
          <p:cNvPr id="4" name="Date Placeholder 3"/>
          <p:cNvSpPr>
            <a:spLocks noGrp="1"/>
          </p:cNvSpPr>
          <p:nvPr>
            <p:ph type="dt" idx="10"/>
          </p:nvPr>
        </p:nvSpPr>
        <p:spPr/>
        <p:txBody>
          <a:bodyPr/>
          <a:lstStyle/>
          <a:p>
            <a:fld id="{CFCA8B32-42DD-46EC-93A2-617AAB63794B}"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4108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DocuSign</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9B158472-1EFE-43AC-98EF-5351820385A3}"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949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12/16/2014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12/16/2014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73</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3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81</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is used to automate business process that typically involve some sort of human or external system interaction</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was introduced in SharePoint 2007 and updated in 2010</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In SharePoint 2013 Microsoft made significant changes to the Workflow story</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.NET WF engine used in SharePoint 2010 still present for </a:t>
            </a:r>
            <a:r>
              <a:rPr lang="en-US" sz="900" dirty="0" err="1" smtClean="0">
                <a:solidFill>
                  <a:srgbClr val="000000"/>
                </a:solidFill>
                <a:latin typeface="Calibri" panose="020F0502020204030204" pitchFamily="34" charset="0"/>
              </a:rPr>
              <a:t>backcompat</a:t>
            </a:r>
            <a:endParaRPr lang="en-US" sz="900" dirty="0" smtClean="0">
              <a:solidFill>
                <a:srgbClr val="000000"/>
              </a:solidFill>
              <a:latin typeface="Calibri" panose="020F0502020204030204" pitchFamily="34" charset="0"/>
            </a:endParaRP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SP 2013 “outsourced” WF processing &amp; management to new product: workflow manager</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works same way, with full parity between on-</a:t>
            </a:r>
            <a:r>
              <a:rPr lang="en-US" sz="900" dirty="0" err="1" smtClean="0">
                <a:solidFill>
                  <a:srgbClr val="000000"/>
                </a:solidFill>
                <a:latin typeface="Calibri" panose="020F0502020204030204" pitchFamily="34" charset="0"/>
              </a:rPr>
              <a:t>prem</a:t>
            </a:r>
            <a:r>
              <a:rPr lang="en-US" sz="900" dirty="0" smtClean="0">
                <a:solidFill>
                  <a:srgbClr val="000000"/>
                </a:solidFill>
                <a:latin typeface="Calibri" panose="020F0502020204030204" pitchFamily="34" charset="0"/>
              </a:rPr>
              <a:t> &amp; office 365</a:t>
            </a:r>
            <a:endParaRPr lang="en-US" dirty="0"/>
          </a:p>
        </p:txBody>
      </p:sp>
      <p:sp>
        <p:nvSpPr>
          <p:cNvPr id="4" name="Date Placeholder 3"/>
          <p:cNvSpPr>
            <a:spLocks noGrp="1"/>
          </p:cNvSpPr>
          <p:nvPr>
            <p:ph type="dt" idx="10"/>
          </p:nvPr>
        </p:nvSpPr>
        <p:spPr/>
        <p:txBody>
          <a:bodyPr/>
          <a:lstStyle/>
          <a:p>
            <a:fld id="{8FA1A5E1-1EDE-40B4-96BB-A68ECBE59613}"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824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Most businesses have repeatable processes they use in their organization</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Many of these processes can automate these using a customizable workflow engine</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Developers can leverage this same platform in custom applications</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Client-side apps can use this to</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Protect business logic &amp; IP</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Execute long running processes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Automate processes that are well integrated with SharePoint’s UX</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History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Task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Forms</a:t>
            </a:r>
            <a:endParaRPr lang="en-US" dirty="0"/>
          </a:p>
        </p:txBody>
      </p:sp>
      <p:sp>
        <p:nvSpPr>
          <p:cNvPr id="4" name="Date Placeholder 3"/>
          <p:cNvSpPr>
            <a:spLocks noGrp="1"/>
          </p:cNvSpPr>
          <p:nvPr>
            <p:ph type="dt" idx="10"/>
          </p:nvPr>
        </p:nvSpPr>
        <p:spPr/>
        <p:txBody>
          <a:bodyPr/>
          <a:lstStyle/>
          <a:p>
            <a:fld id="{31DD792D-5F1A-479E-B759-E87300294B29}"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19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7933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44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382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12/16/2014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9268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8199212"/>
      </p:ext>
    </p:extLst>
  </p:cSld>
  <p:clrMapOvr>
    <a:masterClrMapping/>
  </p:clrMapOvr>
  <p:transition>
    <p:fade/>
  </p:transition>
  <p:timing>
    <p:tnLst>
      <p:par>
        <p:cTn id="1" dur="indefinite" restart="never" nodeType="tmRoot"/>
      </p:par>
    </p:tnLst>
  </p:timing>
  <p:hf hdr="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576013531"/>
      </p:ext>
    </p:extLst>
  </p:cSld>
  <p:clrMapOvr>
    <a:masterClrMapping/>
  </p:clrMapOvr>
  <p:transition>
    <p:fade/>
  </p:transition>
  <p:timing>
    <p:tnLst>
      <p:par>
        <p:cTn id="1" dur="indefinite" restart="never" nodeType="tmRoot"/>
      </p:par>
    </p:tnLst>
  </p:timing>
  <p:hf hdr="0"/>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4830664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777175796"/>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461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7051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35157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803737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44979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9417533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50147775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25605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70842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27600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2772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638999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697682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92802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89167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5155242"/>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9615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415600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63854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48805281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85344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631295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383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8513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701824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image" Target="../media/image7.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6.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 Id="rId8" Type="http://schemas.openxmlformats.org/officeDocument/2006/relationships/slideLayout" Target="../slideLayouts/slideLayout53.xml"/><Relationship Id="rId3"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1" r:id="rId23"/>
    <p:sldLayoutId id="2147484152" r:id="rId24"/>
    <p:sldLayoutId id="2147484154" r:id="rId25"/>
    <p:sldLayoutId id="2147484155" r:id="rId26"/>
    <p:sldLayoutId id="2147484156" r:id="rId27"/>
    <p:sldLayoutId id="2147484157" r:id="rId28"/>
    <p:sldLayoutId id="2147484158" r:id="rId29"/>
    <p:sldLayoutId id="2147484159" r:id="rId30"/>
    <p:sldLayoutId id="2147484160" r:id="rId31"/>
    <p:sldLayoutId id="2147484197" r:id="rId32"/>
    <p:sldLayoutId id="2147484198" r:id="rId3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85287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jpg"/></Relationships>
</file>

<file path=ppt/slides/_rels/slide5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63.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62.png"/><Relationship Id="rId15" Type="http://schemas.openxmlformats.org/officeDocument/2006/relationships/image" Target="../media/image70.png"/><Relationship Id="rId10" Type="http://schemas.openxmlformats.org/officeDocument/2006/relationships/image" Target="../media/image65.png"/><Relationship Id="rId4" Type="http://schemas.microsoft.com/office/2007/relationships/hdphoto" Target="../media/hdphoto3.wdp"/><Relationship Id="rId9" Type="http://schemas.openxmlformats.org/officeDocument/2006/relationships/image" Target="../media/image58.png"/><Relationship Id="rId1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image" Target="../media/image34.emf"/><Relationship Id="rId1" Type="http://schemas.openxmlformats.org/officeDocument/2006/relationships/slideLayout" Target="../slideLayouts/slideLayout17.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png"/><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 How it Works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exists external to SharePoint</a:t>
            </a:r>
          </a:p>
          <a:p>
            <a:pPr lvl="1"/>
            <a:r>
              <a:rPr lang="en-US" dirty="0" smtClean="0"/>
              <a:t>Similar to SharePoint, stand up a workflow farm</a:t>
            </a:r>
          </a:p>
          <a:p>
            <a:pPr lvl="1"/>
            <a:r>
              <a:rPr lang="en-US" dirty="0" smtClean="0"/>
              <a:t>Loose connection between SharePoint &amp; Workflow Manager farms</a:t>
            </a:r>
          </a:p>
          <a:p>
            <a:r>
              <a:rPr lang="en-US" dirty="0" smtClean="0"/>
              <a:t>Workflows are “outsourced” from SharePoint to </a:t>
            </a:r>
            <a:br>
              <a:rPr lang="en-US" dirty="0" smtClean="0"/>
            </a:br>
            <a:r>
              <a:rPr lang="en-US" dirty="0" smtClean="0"/>
              <a:t>Workflow Manager</a:t>
            </a:r>
          </a:p>
          <a:p>
            <a:pPr lvl="1"/>
            <a:r>
              <a:rPr lang="en-US" dirty="0" smtClean="0"/>
              <a:t>Workflow Manager handles all workflow execution</a:t>
            </a:r>
          </a:p>
          <a:p>
            <a:r>
              <a:rPr lang="en-US" dirty="0" smtClean="0"/>
              <a:t>Workflow Manager </a:t>
            </a:r>
            <a:r>
              <a:rPr lang="en-US" dirty="0" smtClean="0"/>
              <a:t>&amp; SharePoint </a:t>
            </a:r>
            <a:r>
              <a:rPr lang="en-US" dirty="0" smtClean="0"/>
              <a:t>2013 </a:t>
            </a:r>
            <a:r>
              <a:rPr lang="en-US" dirty="0" smtClean="0"/>
              <a:t>Communicate </a:t>
            </a:r>
            <a:r>
              <a:rPr lang="en-US" dirty="0" smtClean="0"/>
              <a:t>v</a:t>
            </a:r>
            <a:r>
              <a:rPr lang="en-US" dirty="0" smtClean="0"/>
              <a:t>ia </a:t>
            </a:r>
            <a:r>
              <a:rPr lang="en-US" dirty="0" smtClean="0"/>
              <a:t>REST</a:t>
            </a:r>
          </a:p>
          <a:p>
            <a:pPr lvl="1"/>
            <a:r>
              <a:rPr lang="en-US" dirty="0" smtClean="0"/>
              <a:t>All calls authenticated using </a:t>
            </a:r>
            <a:r>
              <a:rPr lang="en-US" dirty="0" err="1" smtClean="0"/>
              <a:t>OAuth</a:t>
            </a:r>
            <a:r>
              <a:rPr lang="en-US" dirty="0" smtClean="0"/>
              <a:t>, specifically via S2S </a:t>
            </a:r>
            <a:r>
              <a:rPr lang="en-US" dirty="0" smtClean="0"/>
              <a:t>high-trust</a:t>
            </a:r>
            <a:endParaRPr lang="en-US" dirty="0" smtClean="0"/>
          </a:p>
        </p:txBody>
      </p:sp>
    </p:spTree>
    <p:extLst>
      <p:ext uri="{BB962C8B-B14F-4D97-AF65-F5344CB8AC3E}">
        <p14:creationId xmlns:p14="http://schemas.microsoft.com/office/powerpoint/2010/main" val="27255606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Platform Improvements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hosts the .NET Framework 4.5 </a:t>
            </a:r>
            <a:br>
              <a:rPr lang="en-US" dirty="0" smtClean="0"/>
            </a:br>
            <a:r>
              <a:rPr lang="en-US" dirty="0" smtClean="0"/>
              <a:t>Workflow Foundation version</a:t>
            </a:r>
          </a:p>
          <a:p>
            <a:r>
              <a:rPr lang="en-US" dirty="0" smtClean="0"/>
              <a:t>Added support for making REST / OData based Web Service calls</a:t>
            </a:r>
          </a:p>
          <a:p>
            <a:pPr lvl="1"/>
            <a:r>
              <a:rPr lang="en-US" dirty="0" smtClean="0"/>
              <a:t>Added support for complex hierarchical data </a:t>
            </a:r>
            <a:br>
              <a:rPr lang="en-US" dirty="0" smtClean="0"/>
            </a:br>
            <a:r>
              <a:rPr lang="en-US" dirty="0" smtClean="0"/>
              <a:t>via </a:t>
            </a:r>
            <a:r>
              <a:rPr lang="en-US" dirty="0" err="1" smtClean="0"/>
              <a:t>DynamicValue</a:t>
            </a:r>
            <a:endParaRPr lang="en-US" dirty="0" smtClean="0"/>
          </a:p>
          <a:p>
            <a:r>
              <a:rPr lang="en-US" dirty="0" smtClean="0"/>
              <a:t>Workflow </a:t>
            </a:r>
            <a:r>
              <a:rPr lang="en-US" dirty="0" smtClean="0"/>
              <a:t>Manager: much more transparent</a:t>
            </a:r>
          </a:p>
          <a:p>
            <a:pPr lvl="1"/>
            <a:r>
              <a:rPr lang="en-US" dirty="0" smtClean="0"/>
              <a:t>Own set of API’s for interrogation &amp; interacting with the </a:t>
            </a:r>
            <a:br>
              <a:rPr lang="en-US" dirty="0" smtClean="0"/>
            </a:br>
            <a:r>
              <a:rPr lang="en-US" dirty="0" smtClean="0"/>
              <a:t>Workflow Manager farm</a:t>
            </a:r>
          </a:p>
          <a:p>
            <a:endParaRPr lang="en-US" dirty="0"/>
          </a:p>
        </p:txBody>
      </p:sp>
    </p:spTree>
    <p:extLst>
      <p:ext uri="{BB962C8B-B14F-4D97-AF65-F5344CB8AC3E}">
        <p14:creationId xmlns:p14="http://schemas.microsoft.com/office/powerpoint/2010/main" val="188520451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Workflow Platform Improvements (ctd)</a:t>
            </a:r>
            <a:endParaRPr lang="en-US" dirty="0"/>
          </a:p>
        </p:txBody>
      </p:sp>
      <p:sp>
        <p:nvSpPr>
          <p:cNvPr id="5" name="Content Placeholder 4"/>
          <p:cNvSpPr>
            <a:spLocks noGrp="1"/>
          </p:cNvSpPr>
          <p:nvPr>
            <p:ph type="body" sz="quarter" idx="10"/>
          </p:nvPr>
        </p:nvSpPr>
        <p:spPr>
          <a:prstGeom prst="rect">
            <a:avLst/>
          </a:prstGeom>
        </p:spPr>
        <p:txBody>
          <a:bodyPr/>
          <a:lstStyle/>
          <a:p>
            <a:r>
              <a:rPr lang="en-US" dirty="0" smtClean="0"/>
              <a:t>Full parity between deployment types</a:t>
            </a:r>
          </a:p>
          <a:p>
            <a:pPr lvl="1"/>
            <a:r>
              <a:rPr lang="en-US" dirty="0" smtClean="0"/>
              <a:t>Office 365</a:t>
            </a:r>
          </a:p>
          <a:p>
            <a:pPr lvl="1"/>
            <a:r>
              <a:rPr lang="en-US" dirty="0" smtClean="0"/>
              <a:t>On-Premises</a:t>
            </a:r>
          </a:p>
          <a:p>
            <a:r>
              <a:rPr lang="en-US" dirty="0" smtClean="0"/>
              <a:t>New Workflow Services CSOM / JSOM</a:t>
            </a:r>
          </a:p>
          <a:p>
            <a:r>
              <a:rPr lang="en-US" dirty="0" smtClean="0"/>
              <a:t>Forms are easier to build</a:t>
            </a:r>
          </a:p>
          <a:p>
            <a:pPr lvl="1"/>
            <a:r>
              <a:rPr lang="en-US" dirty="0" smtClean="0"/>
              <a:t>Based on ASP.NET &amp; JSOM</a:t>
            </a:r>
          </a:p>
          <a:p>
            <a:r>
              <a:rPr lang="en-US" dirty="0" smtClean="0"/>
              <a:t>Include in SharePoint Apps</a:t>
            </a:r>
          </a:p>
          <a:p>
            <a:pPr lvl="1"/>
            <a:r>
              <a:rPr lang="en-US" dirty="0" smtClean="0"/>
              <a:t>Great option for protecting data sources </a:t>
            </a:r>
            <a:r>
              <a:rPr lang="en-US" dirty="0" smtClean="0"/>
              <a:t>&amp; </a:t>
            </a:r>
            <a:r>
              <a:rPr lang="en-US" dirty="0" smtClean="0"/>
              <a:t>IP within </a:t>
            </a:r>
            <a:br>
              <a:rPr lang="en-US" dirty="0" smtClean="0"/>
            </a:br>
            <a:r>
              <a:rPr lang="en-US" dirty="0" smtClean="0"/>
              <a:t>SharePoint Hosted Apps</a:t>
            </a:r>
          </a:p>
          <a:p>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0058675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Authoring Tools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885579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Designer</a:t>
            </a:r>
            <a:endParaRPr lang="en-US" dirty="0"/>
          </a:p>
        </p:txBody>
      </p:sp>
      <p:sp>
        <p:nvSpPr>
          <p:cNvPr id="6" name="Text Placeholder 5"/>
          <p:cNvSpPr>
            <a:spLocks noGrp="1"/>
          </p:cNvSpPr>
          <p:nvPr>
            <p:ph type="body" sz="quarter" idx="10"/>
          </p:nvPr>
        </p:nvSpPr>
        <p:spPr/>
        <p:txBody>
          <a:bodyPr/>
          <a:lstStyle/>
          <a:p>
            <a:r>
              <a:rPr lang="en-US" dirty="0" smtClean="0"/>
              <a:t>Audience: power </a:t>
            </a:r>
            <a:r>
              <a:rPr lang="en-US" dirty="0"/>
              <a:t>u</a:t>
            </a:r>
            <a:r>
              <a:rPr lang="en-US" dirty="0" smtClean="0"/>
              <a:t>sers / end </a:t>
            </a:r>
            <a:r>
              <a:rPr lang="en-US" dirty="0"/>
              <a:t>u</a:t>
            </a:r>
            <a:r>
              <a:rPr lang="en-US" dirty="0" smtClean="0"/>
              <a:t>sers</a:t>
            </a:r>
          </a:p>
          <a:p>
            <a:r>
              <a:rPr lang="en-US" dirty="0" smtClean="0"/>
              <a:t>Real-time workflow authoring</a:t>
            </a:r>
          </a:p>
          <a:p>
            <a:r>
              <a:rPr lang="en-US" dirty="0" smtClean="0"/>
              <a:t>Developers should keep in mind…</a:t>
            </a:r>
          </a:p>
          <a:p>
            <a:pPr lvl="1"/>
            <a:r>
              <a:rPr lang="en-US" dirty="0" smtClean="0"/>
              <a:t>No debugging</a:t>
            </a:r>
          </a:p>
          <a:p>
            <a:pPr lvl="1"/>
            <a:r>
              <a:rPr lang="en-US" dirty="0" smtClean="0"/>
              <a:t>Can’t connect to </a:t>
            </a:r>
            <a:r>
              <a:rPr lang="en-US" dirty="0" err="1" smtClean="0"/>
              <a:t>AppWeb’s</a:t>
            </a:r>
            <a:endParaRPr lang="en-US" dirty="0" smtClean="0"/>
          </a:p>
          <a:p>
            <a:pPr lvl="1"/>
            <a:r>
              <a:rPr lang="en-US" dirty="0" smtClean="0"/>
              <a:t>Can’t package workflows</a:t>
            </a:r>
          </a:p>
          <a:p>
            <a:pPr lvl="1"/>
            <a:r>
              <a:rPr lang="en-US" dirty="0" smtClean="0"/>
              <a:t>Can’t create apps</a:t>
            </a:r>
          </a:p>
          <a:p>
            <a:pPr lvl="1"/>
            <a:r>
              <a:rPr lang="en-US" dirty="0" smtClean="0"/>
              <a:t>Can’t create state machine workflows</a:t>
            </a:r>
          </a:p>
          <a:p>
            <a:pPr lvl="1"/>
            <a:r>
              <a:rPr lang="en-US" dirty="0" smtClean="0"/>
              <a:t>Limited support for workflow forms</a:t>
            </a:r>
            <a:endParaRPr lang="en-US" dirty="0"/>
          </a:p>
        </p:txBody>
      </p:sp>
    </p:spTree>
    <p:extLst>
      <p:ext uri="{BB962C8B-B14F-4D97-AF65-F5344CB8AC3E}">
        <p14:creationId xmlns:p14="http://schemas.microsoft.com/office/powerpoint/2010/main" val="459606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a:t>
            </a:r>
            <a:endParaRPr lang="en-US" dirty="0"/>
          </a:p>
        </p:txBody>
      </p:sp>
      <p:sp>
        <p:nvSpPr>
          <p:cNvPr id="3" name="Text Placeholder 2"/>
          <p:cNvSpPr>
            <a:spLocks noGrp="1"/>
          </p:cNvSpPr>
          <p:nvPr>
            <p:ph type="body" sz="quarter" idx="10"/>
          </p:nvPr>
        </p:nvSpPr>
        <p:spPr/>
        <p:txBody>
          <a:bodyPr/>
          <a:lstStyle/>
          <a:p>
            <a:r>
              <a:rPr lang="en-US" dirty="0" smtClean="0"/>
              <a:t>Audience: developers</a:t>
            </a:r>
          </a:p>
          <a:p>
            <a:r>
              <a:rPr lang="en-US" dirty="0" smtClean="0"/>
              <a:t>Supports packaging workflows into:</a:t>
            </a:r>
          </a:p>
          <a:p>
            <a:pPr lvl="1"/>
            <a:r>
              <a:rPr lang="en-US" dirty="0" smtClean="0"/>
              <a:t>Sandboxed solutions</a:t>
            </a:r>
          </a:p>
          <a:p>
            <a:pPr lvl="1"/>
            <a:r>
              <a:rPr lang="en-US" dirty="0" smtClean="0"/>
              <a:t>SharePoint apps</a:t>
            </a:r>
          </a:p>
          <a:p>
            <a:r>
              <a:rPr lang="en-US" dirty="0" smtClean="0"/>
              <a:t>Rich debugging support</a:t>
            </a:r>
          </a:p>
          <a:p>
            <a:r>
              <a:rPr lang="en-US" dirty="0" smtClean="0"/>
              <a:t>Full support for creating custom workflow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003345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Activities &amp;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026326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 &amp; Actions</a:t>
            </a:r>
            <a:endParaRPr lang="en-US" dirty="0"/>
          </a:p>
        </p:txBody>
      </p:sp>
      <p:sp>
        <p:nvSpPr>
          <p:cNvPr id="5" name="Text Placeholder 4"/>
          <p:cNvSpPr>
            <a:spLocks noGrp="1"/>
          </p:cNvSpPr>
          <p:nvPr>
            <p:ph type="body" sz="quarter" idx="10"/>
          </p:nvPr>
        </p:nvSpPr>
        <p:spPr/>
        <p:txBody>
          <a:bodyPr/>
          <a:lstStyle/>
          <a:p>
            <a:r>
              <a:rPr lang="en-US" dirty="0" smtClean="0"/>
              <a:t>Workflows are comprised of activities</a:t>
            </a:r>
          </a:p>
          <a:p>
            <a:r>
              <a:rPr lang="en-US" dirty="0" smtClean="0"/>
              <a:t>Activity is a reusable single unit of work</a:t>
            </a:r>
          </a:p>
          <a:p>
            <a:r>
              <a:rPr lang="en-US" dirty="0" smtClean="0"/>
              <a:t>Some activities can contain child activities</a:t>
            </a:r>
          </a:p>
          <a:p>
            <a:pPr lvl="1"/>
            <a:r>
              <a:rPr lang="en-US" dirty="0" smtClean="0"/>
              <a:t>Looping or containers like Sequences</a:t>
            </a:r>
          </a:p>
          <a:p>
            <a:r>
              <a:rPr lang="en-US" dirty="0" smtClean="0"/>
              <a:t>Developers can leverage activities from Workflow Foundation, Workflow Manager &amp; SharePoint</a:t>
            </a:r>
            <a:endParaRPr lang="en-US" dirty="0"/>
          </a:p>
        </p:txBody>
      </p:sp>
    </p:spTree>
    <p:extLst>
      <p:ext uri="{BB962C8B-B14F-4D97-AF65-F5344CB8AC3E}">
        <p14:creationId xmlns:p14="http://schemas.microsoft.com/office/powerpoint/2010/main" val="41957949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Activities in Visual </a:t>
            </a:r>
            <a:r>
              <a:rPr lang="en-US" dirty="0" smtClean="0"/>
              <a:t>Studio</a:t>
            </a:r>
            <a:endParaRPr lang="en-US" dirty="0"/>
          </a:p>
        </p:txBody>
      </p:sp>
      <p:sp>
        <p:nvSpPr>
          <p:cNvPr id="3" name="Text Placeholder 2"/>
          <p:cNvSpPr>
            <a:spLocks noGrp="1"/>
          </p:cNvSpPr>
          <p:nvPr>
            <p:ph idx="1"/>
          </p:nvPr>
        </p:nvSpPr>
        <p:spPr/>
        <p:txBody>
          <a:bodyPr/>
          <a:lstStyle/>
          <a:p>
            <a:r>
              <a:rPr lang="en-US" smtClean="0"/>
              <a:t>SharePoint 2013 Specific Activities</a:t>
            </a:r>
          </a:p>
          <a:p>
            <a:pPr lvl="1"/>
            <a:r>
              <a:rPr lang="en-US" smtClean="0"/>
              <a:t>List Activities</a:t>
            </a:r>
          </a:p>
          <a:p>
            <a:pPr lvl="1"/>
            <a:r>
              <a:rPr lang="en-US" smtClean="0"/>
              <a:t>Task Activities</a:t>
            </a:r>
          </a:p>
          <a:p>
            <a:pPr lvl="1"/>
            <a:r>
              <a:rPr lang="en-US" smtClean="0"/>
              <a:t>User Activities</a:t>
            </a:r>
          </a:p>
          <a:p>
            <a:pPr lvl="1"/>
            <a:r>
              <a:rPr lang="en-US" smtClean="0"/>
              <a:t>Utility Activities</a:t>
            </a:r>
          </a:p>
          <a:p>
            <a:endParaRPr lang="en-US" smtClean="0"/>
          </a:p>
          <a:p>
            <a:r>
              <a:rPr lang="en-US" smtClean="0"/>
              <a:t>Base Workflow Foundation 4.5 &amp; </a:t>
            </a:r>
            <a:br>
              <a:rPr lang="en-US" smtClean="0"/>
            </a:br>
            <a:r>
              <a:rPr lang="en-US" smtClean="0"/>
              <a:t>Workflow Manager 1.0 Activities</a:t>
            </a:r>
          </a:p>
          <a:p>
            <a:endParaRPr lang="en-US" dirty="0"/>
          </a:p>
        </p:txBody>
      </p:sp>
      <p:graphicFrame>
        <p:nvGraphicFramePr>
          <p:cNvPr id="5" name="Diagram 4"/>
          <p:cNvGraphicFramePr/>
          <p:nvPr>
            <p:extLst/>
          </p:nvPr>
        </p:nvGraphicFramePr>
        <p:xfrm>
          <a:off x="7258445" y="1710188"/>
          <a:ext cx="4930380" cy="4494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3959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a:t>
            </a:r>
            <a:r>
              <a:rPr lang="en-US" dirty="0" smtClean="0"/>
              <a:t>Activities</a:t>
            </a:r>
            <a:endParaRPr lang="en-US" dirty="0"/>
          </a:p>
        </p:txBody>
      </p:sp>
      <p:sp>
        <p:nvSpPr>
          <p:cNvPr id="3" name="Text Placeholder 2"/>
          <p:cNvSpPr>
            <a:spLocks noGrp="1"/>
          </p:cNvSpPr>
          <p:nvPr>
            <p:ph type="body" sz="quarter" idx="11"/>
          </p:nvPr>
        </p:nvSpPr>
        <p:spPr/>
        <p:txBody>
          <a:bodyPr/>
          <a:lstStyle/>
          <a:p>
            <a:r>
              <a:rPr lang="en-US" dirty="0" smtClean="0"/>
              <a:t>Check In Item</a:t>
            </a:r>
          </a:p>
          <a:p>
            <a:r>
              <a:rPr lang="en-US" dirty="0" smtClean="0"/>
              <a:t>Check Out Item</a:t>
            </a:r>
          </a:p>
          <a:p>
            <a:r>
              <a:rPr lang="en-US" dirty="0" smtClean="0"/>
              <a:t>Copy Item</a:t>
            </a:r>
          </a:p>
          <a:p>
            <a:r>
              <a:rPr lang="en-US" dirty="0" smtClean="0"/>
              <a:t>Create List Item</a:t>
            </a:r>
          </a:p>
          <a:p>
            <a:r>
              <a:rPr lang="en-US" dirty="0" smtClean="0"/>
              <a:t>Delete List Item</a:t>
            </a:r>
          </a:p>
          <a:p>
            <a:r>
              <a:rPr lang="en-US" dirty="0" err="1" smtClean="0"/>
              <a:t>LookupSPList</a:t>
            </a:r>
            <a:endParaRPr lang="en-US" dirty="0" smtClean="0"/>
          </a:p>
          <a:p>
            <a:endParaRPr lang="en-US" dirty="0"/>
          </a:p>
        </p:txBody>
      </p:sp>
      <p:sp>
        <p:nvSpPr>
          <p:cNvPr id="5" name="Text Placeholder 4"/>
          <p:cNvSpPr>
            <a:spLocks noGrp="1"/>
          </p:cNvSpPr>
          <p:nvPr>
            <p:ph type="body" sz="quarter" idx="12"/>
          </p:nvPr>
        </p:nvSpPr>
        <p:spPr/>
        <p:txBody>
          <a:bodyPr/>
          <a:lstStyle/>
          <a:p>
            <a:r>
              <a:rPr lang="en-US" dirty="0" err="1"/>
              <a:t>LookupSPListItem</a:t>
            </a:r>
            <a:endParaRPr lang="en-US" dirty="0"/>
          </a:p>
          <a:p>
            <a:r>
              <a:rPr lang="en-US" dirty="0" err="1"/>
              <a:t>LookupSPListItemId</a:t>
            </a:r>
            <a:endParaRPr lang="en-US" dirty="0"/>
          </a:p>
          <a:p>
            <a:r>
              <a:rPr lang="en-US" dirty="0" err="1"/>
              <a:t>UndoCheckOutItem</a:t>
            </a:r>
            <a:endParaRPr lang="en-US" dirty="0"/>
          </a:p>
          <a:p>
            <a:r>
              <a:rPr lang="en-US" dirty="0" err="1"/>
              <a:t>UpdateListItem</a:t>
            </a:r>
            <a:endParaRPr lang="en-US" dirty="0"/>
          </a:p>
          <a:p>
            <a:r>
              <a:rPr lang="en-US" dirty="0" err="1"/>
              <a:t>WaitForFieldChange</a:t>
            </a:r>
            <a:endParaRPr lang="en-US" dirty="0"/>
          </a:p>
          <a:p>
            <a:r>
              <a:rPr lang="en-US" dirty="0" err="1"/>
              <a:t>WaitForItemEvent</a:t>
            </a:r>
            <a:endParaRPr lang="en-US" dirty="0"/>
          </a:p>
          <a:p>
            <a:endParaRPr lang="en-US" dirty="0"/>
          </a:p>
          <a:p>
            <a:endParaRPr lang="en-US" dirty="0"/>
          </a:p>
        </p:txBody>
      </p:sp>
    </p:spTree>
    <p:extLst>
      <p:ext uri="{BB962C8B-B14F-4D97-AF65-F5344CB8AC3E}">
        <p14:creationId xmlns:p14="http://schemas.microsoft.com/office/powerpoint/2010/main" val="3463095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67100087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9230198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a:t>
            </a:r>
            <a:r>
              <a:rPr lang="en-US" dirty="0" smtClean="0"/>
              <a:t>, User &amp; Utility Activities</a:t>
            </a:r>
            <a:endParaRPr lang="en-US" dirty="0"/>
          </a:p>
        </p:txBody>
      </p:sp>
      <p:sp>
        <p:nvSpPr>
          <p:cNvPr id="3" name="Text Placeholder 2"/>
          <p:cNvSpPr>
            <a:spLocks noGrp="1"/>
          </p:cNvSpPr>
          <p:nvPr>
            <p:ph type="body" sz="quarter" idx="11"/>
          </p:nvPr>
        </p:nvSpPr>
        <p:spPr/>
        <p:txBody>
          <a:bodyPr/>
          <a:lstStyle/>
          <a:p>
            <a:r>
              <a:rPr lang="en-US" dirty="0" smtClean="0"/>
              <a:t>Task:</a:t>
            </a:r>
          </a:p>
          <a:p>
            <a:pPr lvl="1"/>
            <a:r>
              <a:rPr lang="en-US" sz="2400" dirty="0" err="1" smtClean="0"/>
              <a:t>SingleTask</a:t>
            </a:r>
            <a:endParaRPr lang="en-US" sz="2400" dirty="0" smtClean="0"/>
          </a:p>
          <a:p>
            <a:pPr lvl="1"/>
            <a:r>
              <a:rPr lang="en-US" sz="2400" dirty="0" err="1" smtClean="0"/>
              <a:t>CompositeTask</a:t>
            </a:r>
            <a:endParaRPr lang="en-US" sz="2400" dirty="0" smtClean="0"/>
          </a:p>
          <a:p>
            <a:endParaRPr lang="en-US" dirty="0" smtClean="0"/>
          </a:p>
          <a:p>
            <a:r>
              <a:rPr lang="en-US" dirty="0" smtClean="0"/>
              <a:t>User </a:t>
            </a:r>
            <a:r>
              <a:rPr lang="en-US" dirty="0" smtClean="0"/>
              <a:t>Activities:</a:t>
            </a:r>
            <a:endParaRPr lang="en-US" dirty="0" smtClean="0"/>
          </a:p>
          <a:p>
            <a:pPr lvl="1"/>
            <a:r>
              <a:rPr lang="en-US" sz="2400" dirty="0" err="1" smtClean="0"/>
              <a:t>LookupSPGroup</a:t>
            </a:r>
            <a:endParaRPr lang="en-US" sz="2400" dirty="0" smtClean="0"/>
          </a:p>
          <a:p>
            <a:pPr lvl="1"/>
            <a:r>
              <a:rPr lang="en-US" sz="2400" dirty="0" err="1" smtClean="0"/>
              <a:t>LookupSPGroupMembers</a:t>
            </a:r>
            <a:endParaRPr lang="en-US" sz="2400" dirty="0" smtClean="0"/>
          </a:p>
          <a:p>
            <a:pPr lvl="1"/>
            <a:r>
              <a:rPr lang="en-US" sz="2400" dirty="0" err="1" smtClean="0"/>
              <a:t>LookupSPPrincipal</a:t>
            </a:r>
            <a:endParaRPr lang="en-US" sz="2400" dirty="0" smtClean="0"/>
          </a:p>
          <a:p>
            <a:pPr lvl="1"/>
            <a:r>
              <a:rPr lang="en-US" sz="2400" dirty="0" err="1" smtClean="0"/>
              <a:t>LookupSPPrincipalId</a:t>
            </a:r>
            <a:endParaRPr lang="en-US" sz="2400" dirty="0" smtClean="0"/>
          </a:p>
          <a:p>
            <a:pPr lvl="1"/>
            <a:r>
              <a:rPr lang="en-US" sz="2400" dirty="0" err="1" smtClean="0"/>
              <a:t>LookupSpUser</a:t>
            </a:r>
            <a:endParaRPr lang="en-US" dirty="0" smtClean="0"/>
          </a:p>
          <a:p>
            <a:endParaRPr lang="en-US" dirty="0"/>
          </a:p>
        </p:txBody>
      </p:sp>
      <p:sp>
        <p:nvSpPr>
          <p:cNvPr id="5" name="Text Placeholder 4"/>
          <p:cNvSpPr>
            <a:spLocks noGrp="1"/>
          </p:cNvSpPr>
          <p:nvPr>
            <p:ph type="body" sz="quarter" idx="12"/>
          </p:nvPr>
        </p:nvSpPr>
        <p:spPr/>
        <p:txBody>
          <a:bodyPr/>
          <a:lstStyle/>
          <a:p>
            <a:r>
              <a:rPr lang="en-US" sz="4400" dirty="0"/>
              <a:t>Utility:</a:t>
            </a:r>
          </a:p>
          <a:p>
            <a:pPr lvl="1"/>
            <a:r>
              <a:rPr lang="en-US" sz="2400" dirty="0" err="1"/>
              <a:t>AppOnlySequence</a:t>
            </a:r>
            <a:endParaRPr lang="en-US" sz="2400" dirty="0"/>
          </a:p>
          <a:p>
            <a:pPr lvl="1"/>
            <a:r>
              <a:rPr lang="en-US" sz="2400" dirty="0" err="1"/>
              <a:t>DelayUntil</a:t>
            </a:r>
            <a:endParaRPr lang="en-US" sz="2400" dirty="0"/>
          </a:p>
          <a:p>
            <a:pPr lvl="1"/>
            <a:r>
              <a:rPr lang="en-US" sz="2400" dirty="0"/>
              <a:t>Email</a:t>
            </a:r>
          </a:p>
          <a:p>
            <a:pPr lvl="1"/>
            <a:r>
              <a:rPr lang="en-US" sz="2400" dirty="0" err="1"/>
              <a:t>LookupSPChoiceFieldIndex</a:t>
            </a:r>
            <a:endParaRPr lang="en-US" sz="2400" dirty="0"/>
          </a:p>
          <a:p>
            <a:pPr lvl="1"/>
            <a:r>
              <a:rPr lang="en-US" sz="2400" dirty="0" err="1"/>
              <a:t>TranslateDocument</a:t>
            </a:r>
            <a:endParaRPr lang="en-US" sz="2400" dirty="0"/>
          </a:p>
          <a:p>
            <a:pPr lvl="1"/>
            <a:r>
              <a:rPr lang="en-US" sz="2400" dirty="0" err="1"/>
              <a:t>WaitForCustomEvent</a:t>
            </a:r>
            <a:endParaRPr lang="en-US" sz="2400" dirty="0"/>
          </a:p>
          <a:p>
            <a:pPr lvl="1"/>
            <a:r>
              <a:rPr lang="en-US" sz="2400" dirty="0" err="1"/>
              <a:t>WriteToHistory</a:t>
            </a:r>
            <a:endParaRPr lang="en-US" sz="2400" dirty="0"/>
          </a:p>
          <a:p>
            <a:endParaRPr lang="en-US" sz="2599" dirty="0"/>
          </a:p>
          <a:p>
            <a:endParaRPr lang="en-US" dirty="0"/>
          </a:p>
        </p:txBody>
      </p:sp>
    </p:spTree>
    <p:extLst>
      <p:ext uri="{BB962C8B-B14F-4D97-AF65-F5344CB8AC3E}">
        <p14:creationId xmlns:p14="http://schemas.microsoft.com/office/powerpoint/2010/main" val="10436900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Foundation 4.5 Activities</a:t>
            </a:r>
            <a:endParaRPr lang="en-US" dirty="0"/>
          </a:p>
        </p:txBody>
      </p:sp>
      <p:sp>
        <p:nvSpPr>
          <p:cNvPr id="3" name="Text Placeholder 2"/>
          <p:cNvSpPr>
            <a:spLocks noGrp="1"/>
          </p:cNvSpPr>
          <p:nvPr>
            <p:ph type="body" sz="quarter" idx="11"/>
          </p:nvPr>
        </p:nvSpPr>
        <p:spPr/>
        <p:txBody>
          <a:bodyPr/>
          <a:lstStyle/>
          <a:p>
            <a:r>
              <a:rPr lang="en-US" dirty="0" err="1" smtClean="0"/>
              <a:t>WriteLine</a:t>
            </a:r>
            <a:endParaRPr lang="en-US" dirty="0" smtClean="0"/>
          </a:p>
          <a:p>
            <a:endParaRPr lang="en-US" dirty="0" smtClean="0"/>
          </a:p>
          <a:p>
            <a:r>
              <a:rPr lang="en-US" dirty="0" smtClean="0"/>
              <a:t>Control </a:t>
            </a:r>
            <a:r>
              <a:rPr lang="en-US" dirty="0" smtClean="0"/>
              <a:t>Flow:</a:t>
            </a:r>
            <a:endParaRPr lang="en-US" dirty="0" smtClean="0"/>
          </a:p>
          <a:p>
            <a:pPr lvl="1"/>
            <a:r>
              <a:rPr lang="en-US" sz="2400" dirty="0" smtClean="0"/>
              <a:t>Sequence</a:t>
            </a:r>
          </a:p>
          <a:p>
            <a:pPr lvl="1"/>
            <a:r>
              <a:rPr lang="en-US" sz="2400" dirty="0" smtClean="0"/>
              <a:t>Flowchart</a:t>
            </a:r>
          </a:p>
          <a:p>
            <a:pPr lvl="1"/>
            <a:r>
              <a:rPr lang="en-US" sz="2400" dirty="0" err="1" smtClean="0"/>
              <a:t>StateMachine</a:t>
            </a:r>
            <a:endParaRPr lang="en-US" sz="2400" dirty="0" smtClean="0"/>
          </a:p>
        </p:txBody>
      </p:sp>
      <p:sp>
        <p:nvSpPr>
          <p:cNvPr id="4" name="Text Placeholder 3"/>
          <p:cNvSpPr>
            <a:spLocks noGrp="1"/>
          </p:cNvSpPr>
          <p:nvPr>
            <p:ph type="body" sz="quarter" idx="12"/>
          </p:nvPr>
        </p:nvSpPr>
        <p:spPr/>
        <p:txBody>
          <a:bodyPr/>
          <a:lstStyle/>
          <a:p>
            <a:r>
              <a:rPr lang="en-US" dirty="0"/>
              <a:t>Assign </a:t>
            </a:r>
            <a:endParaRPr lang="en-US" dirty="0" smtClean="0"/>
          </a:p>
          <a:p>
            <a:endParaRPr lang="en-US" dirty="0"/>
          </a:p>
          <a:p>
            <a:r>
              <a:rPr lang="en-US" dirty="0" smtClean="0"/>
              <a:t>Core Control:</a:t>
            </a:r>
            <a:endParaRPr lang="en-US" dirty="0"/>
          </a:p>
          <a:p>
            <a:pPr lvl="1"/>
            <a:r>
              <a:rPr lang="en-US" sz="2400" dirty="0"/>
              <a:t>If</a:t>
            </a:r>
          </a:p>
          <a:p>
            <a:pPr lvl="1"/>
            <a:r>
              <a:rPr lang="en-US" sz="2400" dirty="0" err="1"/>
              <a:t>ForEach</a:t>
            </a:r>
            <a:endParaRPr lang="en-US" sz="2400" dirty="0"/>
          </a:p>
          <a:p>
            <a:pPr lvl="1"/>
            <a:r>
              <a:rPr lang="en-US" sz="2400" dirty="0"/>
              <a:t>While</a:t>
            </a:r>
          </a:p>
          <a:p>
            <a:pPr lvl="1"/>
            <a:r>
              <a:rPr lang="en-US" sz="2400" dirty="0"/>
              <a:t>Pick</a:t>
            </a:r>
          </a:p>
          <a:p>
            <a:pPr lvl="1"/>
            <a:r>
              <a:rPr lang="en-US" sz="2400" dirty="0"/>
              <a:t>Parallel</a:t>
            </a:r>
          </a:p>
        </p:txBody>
      </p:sp>
    </p:spTree>
    <p:extLst>
      <p:ext uri="{BB962C8B-B14F-4D97-AF65-F5344CB8AC3E}">
        <p14:creationId xmlns:p14="http://schemas.microsoft.com/office/powerpoint/2010/main" val="14412264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1.0 Activities</a:t>
            </a:r>
            <a:endParaRPr lang="en-US" dirty="0"/>
          </a:p>
        </p:txBody>
      </p:sp>
      <p:sp>
        <p:nvSpPr>
          <p:cNvPr id="3" name="Text Placeholder 2"/>
          <p:cNvSpPr>
            <a:spLocks noGrp="1"/>
          </p:cNvSpPr>
          <p:nvPr>
            <p:ph type="body" sz="quarter" idx="11"/>
          </p:nvPr>
        </p:nvSpPr>
        <p:spPr/>
        <p:txBody>
          <a:bodyPr/>
          <a:lstStyle/>
          <a:p>
            <a:r>
              <a:rPr lang="en-US" dirty="0" smtClean="0"/>
              <a:t>Core </a:t>
            </a:r>
            <a:r>
              <a:rPr lang="en-US" dirty="0" smtClean="0"/>
              <a:t>Activities:</a:t>
            </a:r>
            <a:endParaRPr lang="en-US" dirty="0" smtClean="0"/>
          </a:p>
          <a:p>
            <a:pPr lvl="1"/>
            <a:r>
              <a:rPr lang="en-US" dirty="0" err="1" smtClean="0"/>
              <a:t>SetUserStatus</a:t>
            </a:r>
            <a:endParaRPr lang="en-US" dirty="0" smtClean="0"/>
          </a:p>
          <a:p>
            <a:pPr lvl="1"/>
            <a:r>
              <a:rPr lang="en-US" dirty="0" err="1" smtClean="0"/>
              <a:t>GetConfigurationValue</a:t>
            </a:r>
            <a:endParaRPr lang="en-US" dirty="0"/>
          </a:p>
        </p:txBody>
      </p:sp>
      <p:sp>
        <p:nvSpPr>
          <p:cNvPr id="4" name="Text Placeholder 3"/>
          <p:cNvSpPr>
            <a:spLocks noGrp="1"/>
          </p:cNvSpPr>
          <p:nvPr>
            <p:ph type="body" sz="quarter" idx="12"/>
          </p:nvPr>
        </p:nvSpPr>
        <p:spPr/>
        <p:txBody>
          <a:bodyPr/>
          <a:lstStyle/>
          <a:p>
            <a:r>
              <a:rPr lang="en-US" dirty="0" smtClean="0"/>
              <a:t>Web Service Activities:</a:t>
            </a:r>
          </a:p>
          <a:p>
            <a:r>
              <a:rPr lang="en-US" sz="2000" dirty="0" err="1">
                <a:latin typeface="+mn-lt"/>
              </a:rPr>
              <a:t>HttpSend</a:t>
            </a:r>
            <a:endParaRPr lang="en-US" sz="2000" dirty="0">
              <a:latin typeface="+mn-lt"/>
            </a:endParaRPr>
          </a:p>
          <a:p>
            <a:r>
              <a:rPr lang="en-US" sz="2000" dirty="0" err="1">
                <a:latin typeface="+mn-lt"/>
              </a:rPr>
              <a:t>BuildDynamicValue</a:t>
            </a:r>
            <a:endParaRPr lang="en-US" sz="2000" dirty="0">
              <a:latin typeface="+mn-lt"/>
            </a:endParaRPr>
          </a:p>
          <a:p>
            <a:r>
              <a:rPr lang="en-US" sz="2000" dirty="0" err="1">
                <a:latin typeface="+mn-lt"/>
              </a:rPr>
              <a:t>ContainsDynamicValueProperty</a:t>
            </a:r>
            <a:endParaRPr lang="en-US" sz="2000" dirty="0">
              <a:latin typeface="+mn-lt"/>
            </a:endParaRPr>
          </a:p>
          <a:p>
            <a:r>
              <a:rPr lang="en-US" sz="2000" dirty="0" err="1">
                <a:latin typeface="+mn-lt"/>
              </a:rPr>
              <a:t>CopyDynamicValue</a:t>
            </a:r>
            <a:endParaRPr lang="en-US" sz="2000" dirty="0">
              <a:latin typeface="+mn-lt"/>
            </a:endParaRPr>
          </a:p>
          <a:p>
            <a:r>
              <a:rPr lang="en-US" sz="2000" dirty="0" err="1">
                <a:latin typeface="+mn-lt"/>
              </a:rPr>
              <a:t>CountDynamicValueItems</a:t>
            </a:r>
            <a:endParaRPr lang="en-US" sz="2000" dirty="0">
              <a:latin typeface="+mn-lt"/>
            </a:endParaRPr>
          </a:p>
          <a:p>
            <a:r>
              <a:rPr lang="en-US" sz="2000" dirty="0" err="1">
                <a:latin typeface="+mn-lt"/>
              </a:rPr>
              <a:t>CreateDynamicVlaue</a:t>
            </a:r>
            <a:endParaRPr lang="en-US" sz="2000" dirty="0">
              <a:latin typeface="+mn-lt"/>
            </a:endParaRPr>
          </a:p>
          <a:p>
            <a:r>
              <a:rPr lang="en-US" sz="2000" dirty="0" err="1">
                <a:latin typeface="+mn-lt"/>
              </a:rPr>
              <a:t>GetDynamicValueProperties</a:t>
            </a:r>
            <a:endParaRPr lang="en-US" sz="2000" dirty="0">
              <a:latin typeface="+mn-lt"/>
            </a:endParaRPr>
          </a:p>
          <a:p>
            <a:r>
              <a:rPr lang="en-US" sz="2000" dirty="0" err="1">
                <a:latin typeface="+mn-lt"/>
              </a:rPr>
              <a:t>GetODataProperties</a:t>
            </a:r>
            <a:endParaRPr lang="en-US" sz="2000" dirty="0">
              <a:latin typeface="+mn-lt"/>
            </a:endParaRPr>
          </a:p>
          <a:p>
            <a:r>
              <a:rPr lang="en-US" sz="2000" dirty="0" err="1">
                <a:latin typeface="+mn-lt"/>
              </a:rPr>
              <a:t>GetDynamicValueProperty</a:t>
            </a:r>
            <a:r>
              <a:rPr lang="en-US" sz="2000" dirty="0">
                <a:latin typeface="+mn-lt"/>
              </a:rPr>
              <a:t>&lt;T&gt;</a:t>
            </a:r>
          </a:p>
          <a:p>
            <a:r>
              <a:rPr lang="en-US" sz="2000" dirty="0" err="1">
                <a:latin typeface="+mn-lt"/>
              </a:rPr>
              <a:t>IsEmptyDynamicValue</a:t>
            </a:r>
            <a:endParaRPr lang="en-US" sz="2000" dirty="0">
              <a:latin typeface="+mn-lt"/>
            </a:endParaRPr>
          </a:p>
          <a:p>
            <a:r>
              <a:rPr lang="en-US" sz="2000" dirty="0" err="1">
                <a:latin typeface="+mn-lt"/>
              </a:rPr>
              <a:t>ParseDynamicValue</a:t>
            </a:r>
            <a:endParaRPr lang="en-US" sz="2000" dirty="0" smtClean="0">
              <a:latin typeface="+mn-lt"/>
            </a:endParaRPr>
          </a:p>
        </p:txBody>
      </p:sp>
    </p:spTree>
    <p:extLst>
      <p:ext uri="{BB962C8B-B14F-4D97-AF65-F5344CB8AC3E}">
        <p14:creationId xmlns:p14="http://schemas.microsoft.com/office/powerpoint/2010/main" val="3273646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Types of Workflows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546595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Three Types of Workflow Supported</a:t>
            </a:r>
            <a:endParaRPr lang="en-US" dirty="0"/>
          </a:p>
        </p:txBody>
      </p:sp>
      <p:sp>
        <p:nvSpPr>
          <p:cNvPr id="5" name="Text Placeholder 4"/>
          <p:cNvSpPr>
            <a:spLocks noGrp="1"/>
          </p:cNvSpPr>
          <p:nvPr>
            <p:ph type="body" sz="quarter" idx="10"/>
          </p:nvPr>
        </p:nvSpPr>
        <p:spPr/>
        <p:txBody>
          <a:bodyPr/>
          <a:lstStyle/>
          <a:p>
            <a:r>
              <a:rPr lang="en-US" smtClean="0"/>
              <a:t>Sequential</a:t>
            </a:r>
          </a:p>
          <a:p>
            <a:r>
              <a:rPr lang="en-US" smtClean="0"/>
              <a:t>Flowchart</a:t>
            </a:r>
          </a:p>
          <a:p>
            <a:r>
              <a:rPr lang="en-US" smtClean="0"/>
              <a:t>State machine</a:t>
            </a:r>
            <a:endParaRPr lang="en-US" dirty="0"/>
          </a:p>
        </p:txBody>
      </p:sp>
    </p:spTree>
    <p:extLst>
      <p:ext uri="{BB962C8B-B14F-4D97-AF65-F5344CB8AC3E}">
        <p14:creationId xmlns:p14="http://schemas.microsoft.com/office/powerpoint/2010/main" val="3287576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 Procedural Workflows</a:t>
            </a:r>
            <a:endParaRPr lang="en-US" dirty="0"/>
          </a:p>
        </p:txBody>
      </p:sp>
      <p:sp>
        <p:nvSpPr>
          <p:cNvPr id="3" name="Text Placeholder 2"/>
          <p:cNvSpPr>
            <a:spLocks noGrp="1"/>
          </p:cNvSpPr>
          <p:nvPr>
            <p:ph type="body" sz="quarter" idx="10"/>
          </p:nvPr>
        </p:nvSpPr>
        <p:spPr/>
        <p:txBody>
          <a:bodyPr/>
          <a:lstStyle/>
          <a:p>
            <a:r>
              <a:rPr lang="en-US" smtClean="0"/>
              <a:t>When working with a customer, this is always where </a:t>
            </a:r>
            <a:br>
              <a:rPr lang="en-US" smtClean="0"/>
            </a:br>
            <a:r>
              <a:rPr lang="en-US" smtClean="0"/>
              <a:t>they seem to start</a:t>
            </a:r>
          </a:p>
          <a:p>
            <a:endParaRPr lang="en-US" smtClean="0"/>
          </a:p>
          <a:p>
            <a:r>
              <a:rPr lang="en-US" smtClean="0"/>
              <a:t>Workflows have a prescribed linear path to follow</a:t>
            </a:r>
          </a:p>
          <a:p>
            <a:endParaRPr lang="en-US" smtClean="0"/>
          </a:p>
          <a:p>
            <a:r>
              <a:rPr lang="en-US" smtClean="0"/>
              <a:t>May / may not have loops &amp; branches</a:t>
            </a:r>
          </a:p>
          <a:p>
            <a:endParaRPr lang="en-US" dirty="0"/>
          </a:p>
        </p:txBody>
      </p:sp>
    </p:spTree>
    <p:extLst>
      <p:ext uri="{BB962C8B-B14F-4D97-AF65-F5344CB8AC3E}">
        <p14:creationId xmlns:p14="http://schemas.microsoft.com/office/powerpoint/2010/main" val="133065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Workflow 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Simple to create</a:t>
            </a:r>
          </a:p>
          <a:p>
            <a:pPr lvl="1"/>
            <a:r>
              <a:rPr lang="en-US" smtClean="0"/>
              <a:t>Easily modeled using Visio</a:t>
            </a:r>
          </a:p>
          <a:p>
            <a:pPr lvl="1"/>
            <a:r>
              <a:rPr lang="en-US" smtClean="0"/>
              <a:t>Ideal for predetermined, ordered tasks that have a more systematic behavior</a:t>
            </a:r>
          </a:p>
          <a:p>
            <a:endParaRPr lang="en-US" smtClean="0"/>
          </a:p>
          <a:p>
            <a:r>
              <a:rPr lang="en-US" smtClean="0"/>
              <a:t>Cons (disadvantages)</a:t>
            </a:r>
          </a:p>
          <a:p>
            <a:pPr lvl="1"/>
            <a:r>
              <a:rPr lang="en-US" smtClean="0"/>
              <a:t>Limited in how complex they can get</a:t>
            </a:r>
          </a:p>
          <a:p>
            <a:pPr lvl="1"/>
            <a:r>
              <a:rPr lang="en-US" smtClean="0"/>
              <a:t>Not ideal for event driven, flexible or reactive processes</a:t>
            </a:r>
          </a:p>
          <a:p>
            <a:pPr lvl="1"/>
            <a:endParaRPr lang="en-US" dirty="0"/>
          </a:p>
        </p:txBody>
      </p:sp>
    </p:spTree>
    <p:extLst>
      <p:ext uri="{BB962C8B-B14F-4D97-AF65-F5344CB8AC3E}">
        <p14:creationId xmlns:p14="http://schemas.microsoft.com/office/powerpoint/2010/main" val="1714973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Workflows</a:t>
            </a:r>
            <a:endParaRPr lang="en-US" dirty="0"/>
          </a:p>
        </p:txBody>
      </p:sp>
      <p:sp>
        <p:nvSpPr>
          <p:cNvPr id="3" name="Text Placeholder 2"/>
          <p:cNvSpPr>
            <a:spLocks noGrp="1"/>
          </p:cNvSpPr>
          <p:nvPr>
            <p:ph type="body" sz="quarter" idx="10"/>
          </p:nvPr>
        </p:nvSpPr>
        <p:spPr/>
        <p:txBody>
          <a:bodyPr/>
          <a:lstStyle/>
          <a:p>
            <a:r>
              <a:rPr lang="en-US" smtClean="0"/>
              <a:t>Flowchart</a:t>
            </a:r>
          </a:p>
          <a:p>
            <a:pPr lvl="1"/>
            <a:r>
              <a:rPr lang="en-US" smtClean="0"/>
              <a:t>Container activity for FlowDecision &amp; FlowSwitch activities</a:t>
            </a:r>
            <a:endParaRPr lang="en-US" smtClean="0"/>
          </a:p>
          <a:p>
            <a:r>
              <a:rPr lang="en-US" smtClean="0"/>
              <a:t>FlowDecision</a:t>
            </a:r>
          </a:p>
          <a:p>
            <a:pPr lvl="1"/>
            <a:r>
              <a:rPr lang="en-US" smtClean="0"/>
              <a:t>Similar to a “If” statement – condition evaluates to TRUE or FALSE</a:t>
            </a:r>
            <a:endParaRPr lang="en-US" smtClean="0"/>
          </a:p>
          <a:p>
            <a:r>
              <a:rPr lang="en-US" smtClean="0"/>
              <a:t>FlowSwitch</a:t>
            </a:r>
          </a:p>
          <a:p>
            <a:pPr lvl="1"/>
            <a:r>
              <a:rPr lang="en-US" smtClean="0"/>
              <a:t>Similar to a nested “If” or a “switch” statement in C#</a:t>
            </a:r>
          </a:p>
          <a:p>
            <a:pPr lvl="1"/>
            <a:r>
              <a:rPr lang="en-US" smtClean="0"/>
              <a:t>Multiple options based on a condition</a:t>
            </a:r>
          </a:p>
          <a:p>
            <a:r>
              <a:rPr lang="en-US" smtClean="0"/>
              <a:t>Flowchart workflows can live within sequential or state machine workflows… and even other flowchart workflows!</a:t>
            </a:r>
            <a:endParaRPr lang="en-US" dirty="0"/>
          </a:p>
        </p:txBody>
      </p:sp>
    </p:spTree>
    <p:extLst>
      <p:ext uri="{BB962C8B-B14F-4D97-AF65-F5344CB8AC3E}">
        <p14:creationId xmlns:p14="http://schemas.microsoft.com/office/powerpoint/2010/main" val="2438414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 </a:t>
            </a:r>
            <a:r>
              <a:rPr lang="en-US" smtClean="0"/>
              <a:t>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Adds flexibility for modeling decision processes</a:t>
            </a:r>
          </a:p>
          <a:p>
            <a:pPr lvl="1"/>
            <a:r>
              <a:rPr lang="en-US" smtClean="0"/>
              <a:t>Adds decision making modeling of a process without using loops of loops</a:t>
            </a:r>
          </a:p>
          <a:p>
            <a:endParaRPr lang="en-US" smtClean="0"/>
          </a:p>
          <a:p>
            <a:r>
              <a:rPr lang="en-US" smtClean="0"/>
              <a:t>Cons (</a:t>
            </a:r>
            <a:r>
              <a:rPr lang="en-US" smtClean="0"/>
              <a:t>d</a:t>
            </a:r>
            <a:r>
              <a:rPr lang="en-US" smtClean="0"/>
              <a:t>isadvantages)</a:t>
            </a:r>
          </a:p>
          <a:p>
            <a:pPr lvl="1"/>
            <a:r>
              <a:rPr lang="en-US" smtClean="0"/>
              <a:t>Not ideal for event driven, flexible or more reactive behaviors</a:t>
            </a:r>
          </a:p>
          <a:p>
            <a:endParaRPr lang="en-US" dirty="0"/>
          </a:p>
        </p:txBody>
      </p:sp>
    </p:spTree>
    <p:extLst>
      <p:ext uri="{BB962C8B-B14F-4D97-AF65-F5344CB8AC3E}">
        <p14:creationId xmlns:p14="http://schemas.microsoft.com/office/powerpoint/2010/main" val="10252566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Workflows</a:t>
            </a:r>
            <a:endParaRPr lang="en-US" dirty="0"/>
          </a:p>
        </p:txBody>
      </p:sp>
      <p:sp>
        <p:nvSpPr>
          <p:cNvPr id="3" name="Text Placeholder 2"/>
          <p:cNvSpPr>
            <a:spLocks noGrp="1"/>
          </p:cNvSpPr>
          <p:nvPr>
            <p:ph type="body" sz="quarter" idx="10"/>
          </p:nvPr>
        </p:nvSpPr>
        <p:spPr/>
        <p:txBody>
          <a:bodyPr/>
          <a:lstStyle/>
          <a:p>
            <a:r>
              <a:rPr lang="en-US" smtClean="0"/>
              <a:t>Define different states of the business process</a:t>
            </a:r>
          </a:p>
          <a:p>
            <a:endParaRPr lang="en-US" smtClean="0"/>
          </a:p>
          <a:p>
            <a:r>
              <a:rPr lang="en-US" smtClean="0"/>
              <a:t>Define how you transition FROM one state TO another state</a:t>
            </a:r>
          </a:p>
          <a:p>
            <a:endParaRPr lang="en-US" smtClean="0"/>
          </a:p>
          <a:p>
            <a:r>
              <a:rPr lang="en-US" smtClean="0"/>
              <a:t>Can define multiple transitions from a single state to one or more states</a:t>
            </a:r>
          </a:p>
          <a:p>
            <a:endParaRPr lang="en-US" smtClean="0"/>
          </a:p>
          <a:p>
            <a:endParaRPr lang="en-US" dirty="0"/>
          </a:p>
        </p:txBody>
      </p:sp>
    </p:spTree>
    <p:extLst>
      <p:ext uri="{BB962C8B-B14F-4D97-AF65-F5344CB8AC3E}">
        <p14:creationId xmlns:p14="http://schemas.microsoft.com/office/powerpoint/2010/main" val="36733478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Developing Advanced Workflow Scenarios in Office 365</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a:t>
            </a:r>
            <a:r>
              <a:rPr lang="en-US" smtClean="0"/>
              <a:t>Workflow Components</a:t>
            </a:r>
            <a:endParaRPr lang="en-US" dirty="0"/>
          </a:p>
        </p:txBody>
      </p:sp>
      <p:sp>
        <p:nvSpPr>
          <p:cNvPr id="3" name="Text Placeholder 2"/>
          <p:cNvSpPr>
            <a:spLocks noGrp="1"/>
          </p:cNvSpPr>
          <p:nvPr>
            <p:ph type="body" sz="quarter" idx="10"/>
          </p:nvPr>
        </p:nvSpPr>
        <p:spPr/>
        <p:txBody>
          <a:bodyPr/>
          <a:lstStyle/>
          <a:p>
            <a:r>
              <a:rPr lang="en-US" smtClean="0"/>
              <a:t>State Machine Activity</a:t>
            </a:r>
          </a:p>
          <a:p>
            <a:endParaRPr lang="en-US" smtClean="0"/>
          </a:p>
          <a:p>
            <a:r>
              <a:rPr lang="en-US" smtClean="0"/>
              <a:t>State Activity</a:t>
            </a:r>
          </a:p>
          <a:p>
            <a:endParaRPr lang="en-US" smtClean="0"/>
          </a:p>
          <a:p>
            <a:r>
              <a:rPr lang="en-US" smtClean="0"/>
              <a:t>Final State Activity</a:t>
            </a:r>
          </a:p>
          <a:p>
            <a:endParaRPr lang="en-US" smtClean="0"/>
          </a:p>
          <a:p>
            <a:r>
              <a:rPr lang="en-US" smtClean="0"/>
              <a:t>Transition</a:t>
            </a:r>
          </a:p>
          <a:p>
            <a:endParaRPr lang="en-US" dirty="0"/>
          </a:p>
        </p:txBody>
      </p:sp>
    </p:spTree>
    <p:extLst>
      <p:ext uri="{BB962C8B-B14F-4D97-AF65-F5344CB8AC3E}">
        <p14:creationId xmlns:p14="http://schemas.microsoft.com/office/powerpoint/2010/main" val="781167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&amp; Final State Activity</a:t>
            </a:r>
            <a:endParaRPr lang="en-US" dirty="0"/>
          </a:p>
        </p:txBody>
      </p:sp>
      <p:sp>
        <p:nvSpPr>
          <p:cNvPr id="3" name="Text Placeholder 2"/>
          <p:cNvSpPr>
            <a:spLocks noGrp="1"/>
          </p:cNvSpPr>
          <p:nvPr>
            <p:ph type="body" sz="quarter" idx="10"/>
          </p:nvPr>
        </p:nvSpPr>
        <p:spPr/>
        <p:txBody>
          <a:bodyPr/>
          <a:lstStyle/>
          <a:p>
            <a:r>
              <a:rPr lang="en-US" smtClean="0"/>
              <a:t>State Activity </a:t>
            </a:r>
          </a:p>
          <a:p>
            <a:pPr lvl="1"/>
            <a:r>
              <a:rPr lang="en-US" smtClean="0"/>
              <a:t>Entry Action</a:t>
            </a:r>
          </a:p>
          <a:p>
            <a:pPr lvl="1"/>
            <a:r>
              <a:rPr lang="en-US" smtClean="0"/>
              <a:t>Exit Action</a:t>
            </a:r>
          </a:p>
          <a:p>
            <a:endParaRPr lang="en-US" smtClean="0"/>
          </a:p>
          <a:p>
            <a:r>
              <a:rPr lang="en-US" smtClean="0"/>
              <a:t>Final State Activity </a:t>
            </a:r>
          </a:p>
          <a:p>
            <a:pPr lvl="1"/>
            <a:r>
              <a:rPr lang="en-US" smtClean="0"/>
              <a:t>Entry Action </a:t>
            </a:r>
          </a:p>
          <a:p>
            <a:endParaRPr lang="en-US" smtClean="0"/>
          </a:p>
          <a:p>
            <a:endParaRPr lang="en-US" dirty="0"/>
          </a:p>
        </p:txBody>
      </p:sp>
    </p:spTree>
    <p:extLst>
      <p:ext uri="{BB962C8B-B14F-4D97-AF65-F5344CB8AC3E}">
        <p14:creationId xmlns:p14="http://schemas.microsoft.com/office/powerpoint/2010/main" val="12848042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Transition </a:t>
            </a:r>
            <a:endParaRPr lang="en-US" dirty="0"/>
          </a:p>
        </p:txBody>
      </p:sp>
      <p:sp>
        <p:nvSpPr>
          <p:cNvPr id="3" name="Text Placeholder 2"/>
          <p:cNvSpPr>
            <a:spLocks noGrp="1"/>
          </p:cNvSpPr>
          <p:nvPr>
            <p:ph type="body" sz="quarter" idx="10"/>
          </p:nvPr>
        </p:nvSpPr>
        <p:spPr/>
        <p:txBody>
          <a:bodyPr/>
          <a:lstStyle/>
          <a:p>
            <a:r>
              <a:rPr lang="en-US" smtClean="0"/>
              <a:t>Trigger</a:t>
            </a:r>
          </a:p>
          <a:p>
            <a:endParaRPr lang="en-US" smtClean="0"/>
          </a:p>
          <a:p>
            <a:r>
              <a:rPr lang="en-US" smtClean="0"/>
              <a:t>Condition</a:t>
            </a:r>
          </a:p>
          <a:p>
            <a:endParaRPr lang="en-US" smtClean="0"/>
          </a:p>
          <a:p>
            <a:r>
              <a:rPr lang="en-US" smtClean="0"/>
              <a:t>Action</a:t>
            </a:r>
          </a:p>
          <a:p>
            <a:endParaRPr lang="en-US" dirty="0"/>
          </a:p>
        </p:txBody>
      </p:sp>
    </p:spTree>
    <p:extLst>
      <p:ext uri="{BB962C8B-B14F-4D97-AF65-F5344CB8AC3E}">
        <p14:creationId xmlns:p14="http://schemas.microsoft.com/office/powerpoint/2010/main" val="517918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 Workflow </a:t>
            </a:r>
            <a:r>
              <a:rPr lang="en-US" dirty="0"/>
              <a:t>Pros &amp; Cons</a:t>
            </a:r>
            <a:endParaRPr lang="en-US" dirty="0"/>
          </a:p>
        </p:txBody>
      </p:sp>
      <p:sp>
        <p:nvSpPr>
          <p:cNvPr id="3" name="Text Placeholder 2"/>
          <p:cNvSpPr>
            <a:spLocks noGrp="1"/>
          </p:cNvSpPr>
          <p:nvPr>
            <p:ph idx="1"/>
          </p:nvPr>
        </p:nvSpPr>
        <p:spPr/>
        <p:txBody>
          <a:bodyPr/>
          <a:lstStyle/>
          <a:p>
            <a:r>
              <a:rPr lang="en-US" dirty="0" smtClean="0"/>
              <a:t>Pros (advantages)</a:t>
            </a:r>
            <a:endParaRPr lang="en-US" dirty="0" smtClean="0"/>
          </a:p>
          <a:p>
            <a:pPr lvl="1"/>
            <a:r>
              <a:rPr lang="en-US" dirty="0" smtClean="0"/>
              <a:t>Very flexible and easy to add a new condition to transition from </a:t>
            </a:r>
            <a:br>
              <a:rPr lang="en-US" dirty="0" smtClean="0"/>
            </a:br>
            <a:r>
              <a:rPr lang="en-US" dirty="0" smtClean="0"/>
              <a:t>one state to another</a:t>
            </a:r>
          </a:p>
          <a:p>
            <a:pPr lvl="1"/>
            <a:r>
              <a:rPr lang="en-US" dirty="0" smtClean="0"/>
              <a:t>Easily allows modeling real world business process</a:t>
            </a:r>
          </a:p>
          <a:p>
            <a:pPr lvl="1"/>
            <a:r>
              <a:rPr lang="en-US" dirty="0" smtClean="0"/>
              <a:t>Ideal when there’s human interaction or when the process needs </a:t>
            </a:r>
            <a:br>
              <a:rPr lang="en-US" dirty="0" smtClean="0"/>
            </a:br>
            <a:r>
              <a:rPr lang="en-US" dirty="0" smtClean="0"/>
              <a:t>to be more reactive</a:t>
            </a:r>
          </a:p>
          <a:p>
            <a:endParaRPr lang="en-US" dirty="0" smtClean="0"/>
          </a:p>
          <a:p>
            <a:r>
              <a:rPr lang="en-US" dirty="0" smtClean="0"/>
              <a:t>Cons (disadvantages)</a:t>
            </a:r>
            <a:endParaRPr lang="en-US" dirty="0" smtClean="0"/>
          </a:p>
          <a:p>
            <a:pPr lvl="1"/>
            <a:r>
              <a:rPr lang="en-US" dirty="0" smtClean="0"/>
              <a:t>Can get complex quickly</a:t>
            </a:r>
          </a:p>
          <a:p>
            <a:pPr lvl="1"/>
            <a:r>
              <a:rPr lang="en-US" dirty="0" smtClean="0"/>
              <a:t>When troubleshooting, can be tedious to step through as you have to open a lot of states &amp; transitions to follow the process</a:t>
            </a:r>
          </a:p>
          <a:p>
            <a:pPr lvl="1"/>
            <a:r>
              <a:rPr lang="en-US" dirty="0" smtClean="0"/>
              <a:t>Not ideal for ordered steps, decisions or systematic processes</a:t>
            </a:r>
          </a:p>
          <a:p>
            <a:endParaRPr lang="en-US" dirty="0"/>
          </a:p>
        </p:txBody>
      </p:sp>
    </p:spTree>
    <p:extLst>
      <p:ext uri="{BB962C8B-B14F-4D97-AF65-F5344CB8AC3E}">
        <p14:creationId xmlns:p14="http://schemas.microsoft.com/office/powerpoint/2010/main" val="19759875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Calling Web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02931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a:t>
            </a:r>
            <a:r>
              <a:rPr lang="en-US" dirty="0" smtClean="0"/>
              <a:t>&amp; Web Services</a:t>
            </a:r>
            <a:endParaRPr lang="en-US" dirty="0"/>
          </a:p>
        </p:txBody>
      </p:sp>
      <p:sp>
        <p:nvSpPr>
          <p:cNvPr id="3" name="Text Placeholder 2"/>
          <p:cNvSpPr>
            <a:spLocks noGrp="1"/>
          </p:cNvSpPr>
          <p:nvPr>
            <p:ph type="body" sz="quarter" idx="10"/>
          </p:nvPr>
        </p:nvSpPr>
        <p:spPr/>
        <p:txBody>
          <a:bodyPr/>
          <a:lstStyle/>
          <a:p>
            <a:r>
              <a:rPr lang="en-US" dirty="0" smtClean="0"/>
              <a:t>Use to replace custom business </a:t>
            </a:r>
            <a:r>
              <a:rPr lang="en-US" dirty="0" smtClean="0"/>
              <a:t>logic within workflows</a:t>
            </a:r>
            <a:endParaRPr lang="en-US" dirty="0" smtClean="0"/>
          </a:p>
          <a:p>
            <a:r>
              <a:rPr lang="en-US" dirty="0" smtClean="0"/>
              <a:t>Request or post data to web </a:t>
            </a:r>
            <a:r>
              <a:rPr lang="en-US" dirty="0" smtClean="0"/>
              <a:t>service</a:t>
            </a:r>
            <a:endParaRPr lang="en-US" dirty="0" smtClean="0"/>
          </a:p>
          <a:p>
            <a:r>
              <a:rPr lang="en-US" dirty="0" smtClean="0"/>
              <a:t>Processing of complex JSON </a:t>
            </a:r>
            <a:r>
              <a:rPr lang="en-US" dirty="0" smtClean="0"/>
              <a:t>responses</a:t>
            </a:r>
            <a:endParaRPr lang="en-US" dirty="0" smtClean="0"/>
          </a:p>
          <a:p>
            <a:r>
              <a:rPr lang="en-US" dirty="0" err="1" smtClean="0"/>
              <a:t>DynamicValue</a:t>
            </a:r>
            <a:r>
              <a:rPr lang="en-US" dirty="0" smtClean="0"/>
              <a:t>: New Object Type</a:t>
            </a:r>
          </a:p>
          <a:p>
            <a:pPr lvl="1"/>
            <a:r>
              <a:rPr lang="en-US" dirty="0" smtClean="0"/>
              <a:t>Supports hierarchical structures</a:t>
            </a:r>
          </a:p>
          <a:p>
            <a:pPr lvl="1"/>
            <a:r>
              <a:rPr lang="en-US" dirty="0" smtClean="0"/>
              <a:t>Supports </a:t>
            </a:r>
            <a:r>
              <a:rPr lang="en-US" dirty="0" smtClean="0"/>
              <a:t>child objects</a:t>
            </a:r>
          </a:p>
          <a:p>
            <a:pPr lvl="1"/>
            <a:r>
              <a:rPr lang="en-US" dirty="0" smtClean="0"/>
              <a:t>Extract to another dynamic value variable</a:t>
            </a:r>
          </a:p>
          <a:p>
            <a:r>
              <a:rPr lang="en-US" dirty="0" smtClean="0"/>
              <a:t>Most SharePoint activities leverage this </a:t>
            </a:r>
            <a:r>
              <a:rPr lang="en-US" dirty="0" smtClean="0"/>
              <a:t>capability</a:t>
            </a:r>
            <a:endParaRPr lang="en-US" dirty="0" smtClean="0"/>
          </a:p>
        </p:txBody>
      </p:sp>
    </p:spTree>
    <p:extLst>
      <p:ext uri="{BB962C8B-B14F-4D97-AF65-F5344CB8AC3E}">
        <p14:creationId xmlns:p14="http://schemas.microsoft.com/office/powerpoint/2010/main" val="17578562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t>
            </a:r>
            <a:r>
              <a:rPr lang="en-US" dirty="0" smtClean="0"/>
              <a:t>Web Services for Workflows</a:t>
            </a:r>
            <a:endParaRPr lang="en-US" dirty="0"/>
          </a:p>
        </p:txBody>
      </p:sp>
      <p:sp>
        <p:nvSpPr>
          <p:cNvPr id="3" name="Content Placeholder 2"/>
          <p:cNvSpPr>
            <a:spLocks noGrp="1"/>
          </p:cNvSpPr>
          <p:nvPr>
            <p:ph type="body" sz="quarter" idx="10"/>
          </p:nvPr>
        </p:nvSpPr>
        <p:spPr/>
        <p:txBody>
          <a:bodyPr/>
          <a:lstStyle/>
          <a:p>
            <a:r>
              <a:rPr lang="en-US" dirty="0" smtClean="0"/>
              <a:t>Recommended: Create OData Services</a:t>
            </a:r>
          </a:p>
          <a:p>
            <a:pPr lvl="1"/>
            <a:r>
              <a:rPr lang="en-US" dirty="0" smtClean="0"/>
              <a:t>WCF Data Services 5.*+</a:t>
            </a:r>
          </a:p>
          <a:p>
            <a:pPr lvl="1"/>
            <a:r>
              <a:rPr lang="en-US" dirty="0" smtClean="0"/>
              <a:t>OData services</a:t>
            </a:r>
          </a:p>
          <a:p>
            <a:pPr lvl="1"/>
            <a:r>
              <a:rPr lang="en-US" dirty="0" smtClean="0"/>
              <a:t>REST service</a:t>
            </a:r>
          </a:p>
          <a:p>
            <a:endParaRPr lang="en-US" dirty="0" smtClean="0"/>
          </a:p>
          <a:p>
            <a:r>
              <a:rPr lang="en-US" dirty="0" smtClean="0"/>
              <a:t>Securing Options</a:t>
            </a:r>
          </a:p>
          <a:p>
            <a:pPr lvl="1"/>
            <a:r>
              <a:rPr lang="en-US" dirty="0" smtClean="0"/>
              <a:t>Basic Authentication</a:t>
            </a:r>
          </a:p>
          <a:p>
            <a:pPr lvl="1"/>
            <a:r>
              <a:rPr lang="en-US" dirty="0" smtClean="0"/>
              <a:t>OAuth2 </a:t>
            </a:r>
            <a:endParaRPr lang="en-US" dirty="0"/>
          </a:p>
        </p:txBody>
      </p:sp>
    </p:spTree>
    <p:extLst>
      <p:ext uri="{BB962C8B-B14F-4D97-AF65-F5344CB8AC3E}">
        <p14:creationId xmlns:p14="http://schemas.microsoft.com/office/powerpoint/2010/main" val="118742715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Sequential </a:t>
            </a:r>
            <a:r>
              <a:rPr lang="en-US" dirty="0" smtClean="0"/>
              <a:t>Workflows &amp; </a:t>
            </a:r>
            <a:r>
              <a:rPr lang="en-US" dirty="0" smtClean="0"/>
              <a:t>Updating List Data With Web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8698290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Tasks &amp;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5993333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t>
            </a:r>
            <a:r>
              <a:rPr lang="en-US" dirty="0" smtClean="0"/>
              <a:t>Tasks</a:t>
            </a:r>
            <a:endParaRPr lang="en-US" dirty="0"/>
          </a:p>
        </p:txBody>
      </p:sp>
      <p:sp>
        <p:nvSpPr>
          <p:cNvPr id="3" name="Text Placeholder 2"/>
          <p:cNvSpPr>
            <a:spLocks noGrp="1"/>
          </p:cNvSpPr>
          <p:nvPr>
            <p:ph type="body" sz="quarter" idx="10"/>
          </p:nvPr>
        </p:nvSpPr>
        <p:spPr/>
        <p:txBody>
          <a:bodyPr/>
          <a:lstStyle/>
          <a:p>
            <a:r>
              <a:rPr lang="en-US" dirty="0" smtClean="0"/>
              <a:t>Adds </a:t>
            </a:r>
            <a:r>
              <a:rPr lang="en-US" dirty="0" smtClean="0"/>
              <a:t>human element to workflow in SharePoint</a:t>
            </a:r>
          </a:p>
          <a:p>
            <a:r>
              <a:rPr lang="en-US" dirty="0" smtClean="0"/>
              <a:t>Can be assigned </a:t>
            </a:r>
            <a:r>
              <a:rPr lang="en-US" dirty="0" smtClean="0"/>
              <a:t>to: person </a:t>
            </a:r>
            <a:r>
              <a:rPr lang="en-US" dirty="0" smtClean="0"/>
              <a:t>/ group / multiple people</a:t>
            </a:r>
          </a:p>
          <a:p>
            <a:r>
              <a:rPr lang="en-US" dirty="0" smtClean="0"/>
              <a:t>Users receive email alert when task assigned to them</a:t>
            </a:r>
          </a:p>
          <a:p>
            <a:r>
              <a:rPr lang="en-US" dirty="0" smtClean="0"/>
              <a:t>Automatic reminder, due dates, overdue </a:t>
            </a:r>
            <a:r>
              <a:rPr lang="en-US" dirty="0" smtClean="0"/>
              <a:t>reminders &amp; reassignment of task after specified duration</a:t>
            </a:r>
            <a:endParaRPr lang="en-US" dirty="0" smtClean="0"/>
          </a:p>
          <a:p>
            <a:r>
              <a:rPr lang="en-US" dirty="0" smtClean="0"/>
              <a:t>When creating association, associate a workflow task list </a:t>
            </a:r>
            <a:r>
              <a:rPr lang="en-US" dirty="0" smtClean="0"/>
              <a:t>to </a:t>
            </a:r>
            <a:r>
              <a:rPr lang="en-US" dirty="0" smtClean="0"/>
              <a:t>the definition</a:t>
            </a:r>
          </a:p>
          <a:p>
            <a:endParaRPr lang="en-US" dirty="0"/>
          </a:p>
        </p:txBody>
      </p:sp>
    </p:spTree>
    <p:extLst>
      <p:ext uri="{BB962C8B-B14F-4D97-AF65-F5344CB8AC3E}">
        <p14:creationId xmlns:p14="http://schemas.microsoft.com/office/powerpoint/2010/main" val="2807902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smtClean="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Workflow Authoring Tools</a:t>
            </a:r>
          </a:p>
          <a:p>
            <a:pPr>
              <a:spcBef>
                <a:spcPts val="2399"/>
              </a:spcBef>
            </a:pPr>
            <a:r>
              <a:rPr lang="en-US" dirty="0" smtClean="0">
                <a:gradFill>
                  <a:gsLst>
                    <a:gs pos="100000">
                      <a:schemeClr val="bg2"/>
                    </a:gs>
                    <a:gs pos="0">
                      <a:schemeClr val="bg2"/>
                    </a:gs>
                  </a:gsLst>
                  <a:lin ang="5400000" scaled="0"/>
                </a:gradFill>
              </a:rPr>
              <a:t>Activities &amp; Actions</a:t>
            </a:r>
          </a:p>
          <a:p>
            <a:pPr>
              <a:spcBef>
                <a:spcPts val="2399"/>
              </a:spcBef>
            </a:pPr>
            <a:r>
              <a:rPr lang="en-US" dirty="0" smtClean="0">
                <a:gradFill>
                  <a:gsLst>
                    <a:gs pos="100000">
                      <a:schemeClr val="bg2"/>
                    </a:gs>
                    <a:gs pos="0">
                      <a:schemeClr val="bg2"/>
                    </a:gs>
                  </a:gsLst>
                  <a:lin ang="5400000" scaled="0"/>
                </a:gradFill>
              </a:rPr>
              <a:t>Types of Workflows</a:t>
            </a:r>
          </a:p>
          <a:p>
            <a:pPr>
              <a:spcBef>
                <a:spcPts val="2399"/>
              </a:spcBef>
            </a:pPr>
            <a:r>
              <a:rPr lang="en-US" dirty="0" smtClean="0">
                <a:gradFill>
                  <a:gsLst>
                    <a:gs pos="100000">
                      <a:schemeClr val="bg2"/>
                    </a:gs>
                    <a:gs pos="0">
                      <a:schemeClr val="bg2"/>
                    </a:gs>
                  </a:gsLst>
                  <a:lin ang="5400000" scaled="0"/>
                </a:gradFill>
              </a:rPr>
              <a:t>Tasks &amp; Forms</a:t>
            </a:r>
          </a:p>
          <a:p>
            <a:pPr>
              <a:spcBef>
                <a:spcPts val="2399"/>
              </a:spcBef>
            </a:pPr>
            <a:r>
              <a:rPr lang="en-US" dirty="0" smtClean="0">
                <a:gradFill>
                  <a:gsLst>
                    <a:gs pos="100000">
                      <a:schemeClr val="bg2"/>
                    </a:gs>
                    <a:gs pos="0">
                      <a:schemeClr val="bg2"/>
                    </a:gs>
                  </a:gsLst>
                  <a:lin ang="5400000" scaled="0"/>
                </a:gradFill>
              </a:rPr>
              <a:t>Calling Web Services</a:t>
            </a:r>
          </a:p>
          <a:p>
            <a:pPr>
              <a:spcBef>
                <a:spcPts val="2399"/>
              </a:spcBef>
            </a:pPr>
            <a:r>
              <a:rPr lang="en-US" dirty="0" smtClean="0">
                <a:gradFill>
                  <a:gsLst>
                    <a:gs pos="100000">
                      <a:schemeClr val="bg2"/>
                    </a:gs>
                    <a:gs pos="0">
                      <a:schemeClr val="bg2"/>
                    </a:gs>
                  </a:gsLst>
                  <a:lin ang="5400000" scaled="0"/>
                </a:gradFill>
              </a:rPr>
              <a:t>Workflow Forms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Custom Tasks</a:t>
            </a:r>
            <a:endParaRPr lang="en-US" dirty="0"/>
          </a:p>
        </p:txBody>
      </p:sp>
      <p:sp>
        <p:nvSpPr>
          <p:cNvPr id="3" name="Text Placeholder 2"/>
          <p:cNvSpPr>
            <a:spLocks noGrp="1"/>
          </p:cNvSpPr>
          <p:nvPr>
            <p:ph type="body" sz="quarter" idx="10"/>
          </p:nvPr>
        </p:nvSpPr>
        <p:spPr/>
        <p:txBody>
          <a:bodyPr/>
          <a:lstStyle/>
          <a:p>
            <a:r>
              <a:rPr lang="en-US" dirty="0" smtClean="0"/>
              <a:t>All </a:t>
            </a:r>
            <a:r>
              <a:rPr lang="en-US" dirty="0" smtClean="0"/>
              <a:t>OOTB tasks based on the content type </a:t>
            </a:r>
            <a:r>
              <a:rPr lang="en-US" dirty="0" smtClean="0"/>
              <a:t>- </a:t>
            </a:r>
            <a:r>
              <a:rPr lang="en-US" b="1" dirty="0" smtClean="0"/>
              <a:t>Workflow </a:t>
            </a:r>
            <a:r>
              <a:rPr lang="en-US" b="1" dirty="0" smtClean="0"/>
              <a:t>Task </a:t>
            </a:r>
            <a:r>
              <a:rPr lang="en-US" b="1" dirty="0" smtClean="0"/>
              <a:t>(</a:t>
            </a:r>
            <a:r>
              <a:rPr lang="en-US" b="1" dirty="0" smtClean="0"/>
              <a:t>SharePoint 2013)</a:t>
            </a:r>
          </a:p>
          <a:p>
            <a:endParaRPr lang="en-US" dirty="0" smtClean="0"/>
          </a:p>
          <a:p>
            <a:r>
              <a:rPr lang="en-US" dirty="0" smtClean="0"/>
              <a:t>Custom Tasks in SharePoint 2013</a:t>
            </a:r>
          </a:p>
          <a:p>
            <a:pPr lvl="1"/>
            <a:r>
              <a:rPr lang="en-US" dirty="0" smtClean="0"/>
              <a:t>Create </a:t>
            </a:r>
            <a:r>
              <a:rPr lang="en-US" dirty="0" smtClean="0"/>
              <a:t>custom content </a:t>
            </a:r>
            <a:r>
              <a:rPr lang="en-US" dirty="0"/>
              <a:t>t</a:t>
            </a:r>
            <a:r>
              <a:rPr lang="en-US" dirty="0" smtClean="0"/>
              <a:t>ype</a:t>
            </a:r>
            <a:endParaRPr lang="en-US" dirty="0" smtClean="0"/>
          </a:p>
          <a:p>
            <a:pPr lvl="1"/>
            <a:r>
              <a:rPr lang="en-US" dirty="0" smtClean="0"/>
              <a:t>Don’t </a:t>
            </a:r>
            <a:r>
              <a:rPr lang="en-US" dirty="0" smtClean="0"/>
              <a:t>create </a:t>
            </a:r>
            <a:r>
              <a:rPr lang="en-US" dirty="0"/>
              <a:t>c</a:t>
            </a:r>
            <a:r>
              <a:rPr lang="en-US" dirty="0" smtClean="0"/>
              <a:t>ustom form</a:t>
            </a:r>
            <a:endParaRPr lang="en-US" dirty="0" smtClean="0"/>
          </a:p>
          <a:p>
            <a:pPr lvl="1"/>
            <a:r>
              <a:rPr lang="en-US" dirty="0" smtClean="0"/>
              <a:t>In task </a:t>
            </a:r>
            <a:r>
              <a:rPr lang="en-US" dirty="0" smtClean="0"/>
              <a:t>activities</a:t>
            </a:r>
            <a:r>
              <a:rPr lang="en-US" dirty="0" smtClean="0"/>
              <a:t>, </a:t>
            </a:r>
            <a:r>
              <a:rPr lang="en-US" dirty="0" smtClean="0"/>
              <a:t>specify your </a:t>
            </a:r>
            <a:r>
              <a:rPr lang="en-US" dirty="0"/>
              <a:t>c</a:t>
            </a:r>
            <a:r>
              <a:rPr lang="en-US" dirty="0" smtClean="0"/>
              <a:t>ontent type</a:t>
            </a:r>
            <a:endParaRPr lang="en-US" dirty="0" smtClean="0"/>
          </a:p>
          <a:p>
            <a:endParaRPr lang="en-US" dirty="0"/>
          </a:p>
        </p:txBody>
      </p:sp>
    </p:spTree>
    <p:extLst>
      <p:ext uri="{BB962C8B-B14F-4D97-AF65-F5344CB8AC3E}">
        <p14:creationId xmlns:p14="http://schemas.microsoft.com/office/powerpoint/2010/main" val="325634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Content Type</a:t>
            </a:r>
            <a:endParaRPr lang="en-US" dirty="0"/>
          </a:p>
        </p:txBody>
      </p:sp>
      <p:sp>
        <p:nvSpPr>
          <p:cNvPr id="3" name="Text Placeholder 2"/>
          <p:cNvSpPr>
            <a:spLocks noGrp="1"/>
          </p:cNvSpPr>
          <p:nvPr>
            <p:ph type="body" sz="quarter" idx="10"/>
          </p:nvPr>
        </p:nvSpPr>
        <p:spPr/>
        <p:txBody>
          <a:bodyPr/>
          <a:lstStyle/>
          <a:p>
            <a:r>
              <a:rPr lang="en-US" dirty="0" smtClean="0"/>
              <a:t>Name</a:t>
            </a:r>
            <a:r>
              <a:rPr lang="en-US" dirty="0" smtClean="0"/>
              <a:t>: </a:t>
            </a:r>
            <a:endParaRPr lang="en-US" dirty="0" smtClean="0"/>
          </a:p>
          <a:p>
            <a:pPr lvl="1"/>
            <a:r>
              <a:rPr lang="en-US" dirty="0" smtClean="0"/>
              <a:t>Workflow </a:t>
            </a:r>
            <a:r>
              <a:rPr lang="en-US" dirty="0" smtClean="0"/>
              <a:t>Task (SharePoint 2013)</a:t>
            </a:r>
          </a:p>
          <a:p>
            <a:r>
              <a:rPr lang="en-US" dirty="0" smtClean="0"/>
              <a:t>ID: </a:t>
            </a:r>
            <a:endParaRPr lang="en-US" dirty="0" smtClean="0"/>
          </a:p>
          <a:p>
            <a:pPr lvl="1"/>
            <a:r>
              <a:rPr lang="en-US" dirty="0" smtClean="0"/>
              <a:t>0x0108003365C4474CAE8C42BCE396314E88E51F</a:t>
            </a:r>
            <a:endParaRPr lang="en-US" dirty="0" smtClean="0"/>
          </a:p>
          <a:p>
            <a:r>
              <a:rPr lang="en-US" dirty="0" smtClean="0"/>
              <a:t>Adds two fields: </a:t>
            </a:r>
            <a:endParaRPr lang="en-US" dirty="0" smtClean="0"/>
          </a:p>
          <a:p>
            <a:pPr lvl="1"/>
            <a:r>
              <a:rPr lang="en-US" dirty="0" smtClean="0"/>
              <a:t>Task </a:t>
            </a:r>
            <a:r>
              <a:rPr lang="en-US" dirty="0" smtClean="0"/>
              <a:t>Outcome – Approve / Reject</a:t>
            </a:r>
          </a:p>
          <a:p>
            <a:pPr lvl="1"/>
            <a:r>
              <a:rPr lang="en-US" dirty="0" smtClean="0"/>
              <a:t>Workflow </a:t>
            </a:r>
            <a:r>
              <a:rPr lang="en-US" dirty="0" smtClean="0"/>
              <a:t>instance </a:t>
            </a:r>
            <a:r>
              <a:rPr lang="en-US" dirty="0" smtClean="0"/>
              <a:t>ID</a:t>
            </a:r>
            <a:endParaRPr lang="en-US" dirty="0" smtClean="0"/>
          </a:p>
          <a:p>
            <a:endParaRPr lang="en-US" dirty="0" smtClean="0"/>
          </a:p>
          <a:p>
            <a:endParaRPr lang="en-US" dirty="0"/>
          </a:p>
        </p:txBody>
      </p:sp>
    </p:spTree>
    <p:extLst>
      <p:ext uri="{BB962C8B-B14F-4D97-AF65-F5344CB8AC3E}">
        <p14:creationId xmlns:p14="http://schemas.microsoft.com/office/powerpoint/2010/main" val="3162727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CSOM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41152392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Services CSOM / JSOM</a:t>
            </a:r>
            <a:endParaRPr lang="en-US"/>
          </a:p>
        </p:txBody>
      </p:sp>
      <p:sp>
        <p:nvSpPr>
          <p:cNvPr id="3" name="Text Placeholder 2"/>
          <p:cNvSpPr>
            <a:spLocks noGrp="1"/>
          </p:cNvSpPr>
          <p:nvPr>
            <p:ph type="body" sz="quarter" idx="10"/>
          </p:nvPr>
        </p:nvSpPr>
        <p:spPr/>
        <p:txBody>
          <a:bodyPr/>
          <a:lstStyle/>
          <a:p>
            <a:r>
              <a:rPr lang="en-US" dirty="0" smtClean="0"/>
              <a:t>Available in both CSOM &amp; </a:t>
            </a:r>
            <a:r>
              <a:rPr lang="en-US" dirty="0" smtClean="0"/>
              <a:t>JSOM</a:t>
            </a:r>
          </a:p>
          <a:p>
            <a:endParaRPr lang="en-US" dirty="0" smtClean="0"/>
          </a:p>
          <a:p>
            <a:r>
              <a:rPr lang="en-US" dirty="0" smtClean="0"/>
              <a:t>Comprised of 5 </a:t>
            </a:r>
            <a:r>
              <a:rPr lang="en-US" dirty="0" smtClean="0"/>
              <a:t>components </a:t>
            </a:r>
            <a:r>
              <a:rPr lang="en-US" dirty="0" smtClean="0"/>
              <a:t>/ </a:t>
            </a:r>
            <a:r>
              <a:rPr lang="en-US" dirty="0" smtClean="0"/>
              <a:t>services</a:t>
            </a:r>
            <a:endParaRPr lang="en-US" dirty="0" smtClean="0"/>
          </a:p>
          <a:p>
            <a:pPr lvl="1"/>
            <a:r>
              <a:rPr lang="en-US" dirty="0" smtClean="0"/>
              <a:t>Workflow Service Manager</a:t>
            </a:r>
          </a:p>
          <a:p>
            <a:pPr lvl="1"/>
            <a:r>
              <a:rPr lang="en-US" dirty="0" smtClean="0"/>
              <a:t>Deployment Service</a:t>
            </a:r>
          </a:p>
          <a:p>
            <a:pPr lvl="1"/>
            <a:r>
              <a:rPr lang="en-US" dirty="0" smtClean="0"/>
              <a:t>Subscription Service</a:t>
            </a:r>
          </a:p>
          <a:p>
            <a:pPr lvl="1"/>
            <a:r>
              <a:rPr lang="en-US" dirty="0" smtClean="0"/>
              <a:t>Instance Service</a:t>
            </a:r>
          </a:p>
          <a:p>
            <a:pPr lvl="1"/>
            <a:r>
              <a:rPr lang="en-US" dirty="0" smtClean="0"/>
              <a:t>Interop </a:t>
            </a:r>
            <a:r>
              <a:rPr lang="en-US" dirty="0" smtClean="0"/>
              <a:t>Service</a:t>
            </a:r>
          </a:p>
          <a:p>
            <a:pPr lvl="1"/>
            <a:endParaRPr lang="en-US" dirty="0"/>
          </a:p>
          <a:p>
            <a:r>
              <a:rPr lang="en-US" dirty="0" smtClean="0"/>
              <a:t>Makes association &amp; initiation forms possible</a:t>
            </a:r>
            <a:endParaRPr lang="en-US" dirty="0"/>
          </a:p>
        </p:txBody>
      </p:sp>
    </p:spTree>
    <p:extLst>
      <p:ext uri="{BB962C8B-B14F-4D97-AF65-F5344CB8AC3E}">
        <p14:creationId xmlns:p14="http://schemas.microsoft.com/office/powerpoint/2010/main" val="39113618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13362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Forms in SharePoint 2013</a:t>
            </a:r>
            <a:endParaRPr lang="en-US" dirty="0"/>
          </a:p>
        </p:txBody>
      </p:sp>
      <p:sp>
        <p:nvSpPr>
          <p:cNvPr id="3" name="Text Placeholder 2"/>
          <p:cNvSpPr>
            <a:spLocks noGrp="1"/>
          </p:cNvSpPr>
          <p:nvPr>
            <p:ph type="body" sz="quarter" idx="10"/>
          </p:nvPr>
        </p:nvSpPr>
        <p:spPr/>
        <p:txBody>
          <a:bodyPr/>
          <a:lstStyle/>
          <a:p>
            <a:r>
              <a:rPr lang="en-US" sz="3600" dirty="0" smtClean="0"/>
              <a:t>All </a:t>
            </a:r>
            <a:r>
              <a:rPr lang="en-US" sz="3600" dirty="0"/>
              <a:t>f</a:t>
            </a:r>
            <a:r>
              <a:rPr lang="en-US" sz="3600" dirty="0" smtClean="0"/>
              <a:t>orms are ASP.NET / HTML pages</a:t>
            </a:r>
          </a:p>
          <a:p>
            <a:r>
              <a:rPr lang="en-US" sz="3600" dirty="0" smtClean="0"/>
              <a:t>Deployed using </a:t>
            </a:r>
            <a:r>
              <a:rPr lang="en-US" sz="3600" dirty="0" smtClean="0"/>
              <a:t>SharePoint </a:t>
            </a:r>
            <a:r>
              <a:rPr lang="en-US" sz="3600" dirty="0" smtClean="0"/>
              <a:t>solutions </a:t>
            </a:r>
            <a:r>
              <a:rPr lang="en-US" sz="3600" dirty="0" smtClean="0"/>
              <a:t>or SharePoint </a:t>
            </a:r>
            <a:r>
              <a:rPr lang="en-US" sz="3600" dirty="0" smtClean="0"/>
              <a:t>apps</a:t>
            </a:r>
            <a:endParaRPr lang="en-US" sz="3600" dirty="0" smtClean="0"/>
          </a:p>
          <a:p>
            <a:r>
              <a:rPr lang="en-US" sz="3600" dirty="0" smtClean="0"/>
              <a:t>Forms communicate with SharePoint via CSOM </a:t>
            </a:r>
          </a:p>
          <a:p>
            <a:r>
              <a:rPr lang="en-US" sz="3600" dirty="0" smtClean="0"/>
              <a:t>Visual Studio includes templates for association </a:t>
            </a:r>
            <a:br>
              <a:rPr lang="en-US" sz="3600" dirty="0" smtClean="0"/>
            </a:br>
            <a:r>
              <a:rPr lang="en-US" sz="3600" dirty="0" smtClean="0"/>
              <a:t>and initiation forms</a:t>
            </a:r>
          </a:p>
          <a:p>
            <a:r>
              <a:rPr lang="en-US" sz="3600" dirty="0" smtClean="0"/>
              <a:t>No custom task forms – use custom task content types &amp; CSR for customized presentation</a:t>
            </a:r>
            <a:endParaRPr lang="en-US" sz="3600" dirty="0" smtClean="0"/>
          </a:p>
        </p:txBody>
      </p:sp>
    </p:spTree>
    <p:extLst>
      <p:ext uri="{BB962C8B-B14F-4D97-AF65-F5344CB8AC3E}">
        <p14:creationId xmlns:p14="http://schemas.microsoft.com/office/powerpoint/2010/main" val="26980088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a:t>
            </a:r>
            <a:r>
              <a:rPr lang="en-US" dirty="0" smtClean="0"/>
              <a:t>Forms</a:t>
            </a:r>
            <a:endParaRPr lang="en-US" dirty="0"/>
          </a:p>
        </p:txBody>
      </p:sp>
      <p:sp>
        <p:nvSpPr>
          <p:cNvPr id="3" name="Text Placeholder 2"/>
          <p:cNvSpPr>
            <a:spLocks noGrp="1"/>
          </p:cNvSpPr>
          <p:nvPr>
            <p:ph idx="1"/>
          </p:nvPr>
        </p:nvSpPr>
        <p:spPr/>
        <p:txBody>
          <a:bodyPr/>
          <a:lstStyle/>
          <a:p>
            <a:r>
              <a:rPr lang="en-US" dirty="0" smtClean="0"/>
              <a:t>Shown </a:t>
            </a:r>
            <a:r>
              <a:rPr lang="en-US" dirty="0"/>
              <a:t>a</a:t>
            </a:r>
            <a:r>
              <a:rPr lang="en-US" dirty="0" smtClean="0"/>
              <a:t>fter </a:t>
            </a:r>
            <a:r>
              <a:rPr lang="en-US" dirty="0" smtClean="0"/>
              <a:t>the SharePoint </a:t>
            </a:r>
            <a:r>
              <a:rPr lang="en-US" dirty="0" smtClean="0"/>
              <a:t>association form</a:t>
            </a:r>
            <a:endParaRPr lang="en-US" dirty="0" smtClean="0"/>
          </a:p>
          <a:p>
            <a:endParaRPr lang="en-US" dirty="0" smtClean="0"/>
          </a:p>
          <a:p>
            <a:r>
              <a:rPr lang="en-US" dirty="0" smtClean="0"/>
              <a:t>Responsible for creating workflow history &amp; task list (if indicated) &amp; the workflow association</a:t>
            </a:r>
            <a:endParaRPr lang="en-US" dirty="0"/>
          </a:p>
          <a:p>
            <a:endParaRPr lang="en-US" dirty="0" smtClean="0"/>
          </a:p>
          <a:p>
            <a:r>
              <a:rPr lang="en-US" dirty="0" smtClean="0"/>
              <a:t>Common Uses:</a:t>
            </a:r>
          </a:p>
          <a:p>
            <a:pPr lvl="1"/>
            <a:r>
              <a:rPr lang="en-US" dirty="0" smtClean="0"/>
              <a:t>Collecting </a:t>
            </a:r>
            <a:r>
              <a:rPr lang="en-US" dirty="0" smtClean="0"/>
              <a:t>configuration information</a:t>
            </a:r>
            <a:endParaRPr lang="en-US" dirty="0" smtClean="0"/>
          </a:p>
          <a:p>
            <a:pPr lvl="1"/>
            <a:r>
              <a:rPr lang="en-US" dirty="0" smtClean="0"/>
              <a:t>Collecting </a:t>
            </a:r>
            <a:r>
              <a:rPr lang="en-US" dirty="0" smtClean="0"/>
              <a:t>default values </a:t>
            </a:r>
            <a:r>
              <a:rPr lang="en-US" dirty="0" smtClean="0"/>
              <a:t>in </a:t>
            </a:r>
            <a:r>
              <a:rPr lang="en-US" dirty="0" smtClean="0"/>
              <a:t>initiation forms</a:t>
            </a:r>
            <a:endParaRPr lang="en-US" dirty="0" smtClean="0"/>
          </a:p>
          <a:p>
            <a:pPr lvl="1"/>
            <a:endParaRPr lang="en-US" dirty="0"/>
          </a:p>
        </p:txBody>
      </p:sp>
    </p:spTree>
    <p:extLst>
      <p:ext uri="{BB962C8B-B14F-4D97-AF65-F5344CB8AC3E}">
        <p14:creationId xmlns:p14="http://schemas.microsoft.com/office/powerpoint/2010/main" val="39143862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Initiation </a:t>
            </a:r>
            <a:r>
              <a:rPr lang="en-US" dirty="0" smtClean="0"/>
              <a:t>Forms</a:t>
            </a:r>
            <a:endParaRPr lang="en-US" dirty="0"/>
          </a:p>
        </p:txBody>
      </p:sp>
      <p:sp>
        <p:nvSpPr>
          <p:cNvPr id="3" name="Text Placeholder 2"/>
          <p:cNvSpPr>
            <a:spLocks noGrp="1"/>
          </p:cNvSpPr>
          <p:nvPr>
            <p:ph idx="1"/>
          </p:nvPr>
        </p:nvSpPr>
        <p:spPr/>
        <p:txBody>
          <a:bodyPr/>
          <a:lstStyle/>
          <a:p>
            <a:r>
              <a:rPr lang="en-US" dirty="0" smtClean="0"/>
              <a:t>Shown </a:t>
            </a:r>
            <a:r>
              <a:rPr lang="en-US" dirty="0" smtClean="0"/>
              <a:t>when </a:t>
            </a:r>
            <a:r>
              <a:rPr lang="en-US" dirty="0" smtClean="0"/>
              <a:t>a </a:t>
            </a:r>
            <a:r>
              <a:rPr lang="en-US" dirty="0" smtClean="0"/>
              <a:t>workflow </a:t>
            </a:r>
            <a:r>
              <a:rPr lang="en-US" dirty="0" smtClean="0"/>
              <a:t>is </a:t>
            </a:r>
            <a:r>
              <a:rPr lang="en-US" dirty="0" smtClean="0"/>
              <a:t>manually started</a:t>
            </a:r>
            <a:endParaRPr lang="en-US" dirty="0" smtClean="0"/>
          </a:p>
          <a:p>
            <a:endParaRPr lang="en-US" dirty="0" smtClean="0"/>
          </a:p>
          <a:p>
            <a:r>
              <a:rPr lang="en-US" dirty="0" smtClean="0"/>
              <a:t>Auto-start workflows skip </a:t>
            </a:r>
            <a:r>
              <a:rPr lang="en-US" dirty="0" smtClean="0"/>
              <a:t>the </a:t>
            </a:r>
            <a:r>
              <a:rPr lang="en-US" dirty="0" smtClean="0"/>
              <a:t>initiation form</a:t>
            </a:r>
            <a:endParaRPr lang="en-US" dirty="0" smtClean="0"/>
          </a:p>
          <a:p>
            <a:endParaRPr lang="en-US" dirty="0" smtClean="0"/>
          </a:p>
          <a:p>
            <a:r>
              <a:rPr lang="en-US" dirty="0" smtClean="0"/>
              <a:t>Common </a:t>
            </a:r>
            <a:r>
              <a:rPr lang="en-US" dirty="0" smtClean="0"/>
              <a:t>uses</a:t>
            </a:r>
            <a:r>
              <a:rPr lang="en-US" dirty="0" smtClean="0"/>
              <a:t>:</a:t>
            </a:r>
          </a:p>
          <a:p>
            <a:pPr lvl="1"/>
            <a:r>
              <a:rPr lang="en-US" dirty="0" smtClean="0"/>
              <a:t>Collect </a:t>
            </a:r>
            <a:r>
              <a:rPr lang="en-US" dirty="0" smtClean="0"/>
              <a:t>workflow </a:t>
            </a:r>
            <a:r>
              <a:rPr lang="en-US" dirty="0" smtClean="0"/>
              <a:t>i</a:t>
            </a:r>
            <a:r>
              <a:rPr lang="en-US" dirty="0" smtClean="0"/>
              <a:t>nstance-specific configuration data</a:t>
            </a:r>
            <a:endParaRPr lang="en-US" dirty="0" smtClean="0"/>
          </a:p>
          <a:p>
            <a:pPr lvl="1"/>
            <a:r>
              <a:rPr lang="en-US" dirty="0" smtClean="0"/>
              <a:t>Collect </a:t>
            </a:r>
            <a:r>
              <a:rPr lang="en-US" dirty="0" smtClean="0"/>
              <a:t>special messages </a:t>
            </a:r>
            <a:r>
              <a:rPr lang="en-US" dirty="0" smtClean="0"/>
              <a:t>to Include </a:t>
            </a:r>
            <a:r>
              <a:rPr lang="en-US" smtClean="0"/>
              <a:t>in </a:t>
            </a:r>
            <a:r>
              <a:rPr lang="en-US" smtClean="0"/>
              <a:t>tasks </a:t>
            </a:r>
            <a:r>
              <a:rPr lang="en-US" dirty="0" smtClean="0"/>
              <a:t>/ </a:t>
            </a:r>
            <a:r>
              <a:rPr lang="en-US" dirty="0" smtClean="0"/>
              <a:t>email notifications</a:t>
            </a:r>
            <a:endParaRPr lang="en-US" dirty="0" smtClean="0"/>
          </a:p>
          <a:p>
            <a:endParaRPr lang="en-US" dirty="0"/>
          </a:p>
        </p:txBody>
      </p:sp>
    </p:spTree>
    <p:extLst>
      <p:ext uri="{BB962C8B-B14F-4D97-AF65-F5344CB8AC3E}">
        <p14:creationId xmlns:p14="http://schemas.microsoft.com/office/powerpoint/2010/main" val="3279317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State Machines, Forms &amp; Tasks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923796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3730688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89442929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Workflow Authoring Tools</a:t>
            </a:r>
          </a:p>
          <a:p>
            <a:pPr>
              <a:spcBef>
                <a:spcPts val="2399"/>
              </a:spcBef>
            </a:pPr>
            <a:r>
              <a:rPr lang="en-US" dirty="0">
                <a:gradFill>
                  <a:gsLst>
                    <a:gs pos="100000">
                      <a:schemeClr val="bg2"/>
                    </a:gs>
                    <a:gs pos="0">
                      <a:schemeClr val="bg2"/>
                    </a:gs>
                  </a:gsLst>
                  <a:lin ang="5400000" scaled="0"/>
                </a:gradFill>
              </a:rPr>
              <a:t>Activities &amp; </a:t>
            </a:r>
            <a:r>
              <a:rPr lang="en-US" dirty="0" smtClean="0">
                <a:gradFill>
                  <a:gsLst>
                    <a:gs pos="100000">
                      <a:schemeClr val="bg2"/>
                    </a:gs>
                    <a:gs pos="0">
                      <a:schemeClr val="bg2"/>
                    </a:gs>
                  </a:gsLst>
                  <a:lin ang="5400000" scaled="0"/>
                </a:gradFill>
              </a:rPr>
              <a:t>Actions</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Types of Workflows</a:t>
            </a:r>
          </a:p>
          <a:p>
            <a:pPr>
              <a:spcBef>
                <a:spcPts val="2399"/>
              </a:spcBef>
            </a:pPr>
            <a:r>
              <a:rPr lang="en-US" dirty="0">
                <a:gradFill>
                  <a:gsLst>
                    <a:gs pos="100000">
                      <a:schemeClr val="bg2"/>
                    </a:gs>
                    <a:gs pos="0">
                      <a:schemeClr val="bg2"/>
                    </a:gs>
                  </a:gsLst>
                  <a:lin ang="5400000" scaled="0"/>
                </a:gradFill>
              </a:rPr>
              <a:t>Tasks &amp; Forms</a:t>
            </a:r>
          </a:p>
          <a:p>
            <a:pPr>
              <a:spcBef>
                <a:spcPts val="2399"/>
              </a:spcBef>
            </a:pPr>
            <a:r>
              <a:rPr lang="en-US" dirty="0">
                <a:gradFill>
                  <a:gsLst>
                    <a:gs pos="100000">
                      <a:schemeClr val="bg2"/>
                    </a:gs>
                    <a:gs pos="0">
                      <a:schemeClr val="bg2"/>
                    </a:gs>
                  </a:gsLst>
                  <a:lin ang="5400000" scaled="0"/>
                </a:gradFill>
              </a:rPr>
              <a:t>Calling Web Services</a:t>
            </a:r>
          </a:p>
          <a:p>
            <a:pPr>
              <a:spcBef>
                <a:spcPts val="2399"/>
              </a:spcBef>
            </a:pPr>
            <a:r>
              <a:rPr lang="en-US" dirty="0">
                <a:gradFill>
                  <a:gsLst>
                    <a:gs pos="100000">
                      <a:schemeClr val="bg2"/>
                    </a:gs>
                    <a:gs pos="0">
                      <a:schemeClr val="bg2"/>
                    </a:gs>
                  </a:gsLst>
                  <a:lin ang="5400000" scaled="0"/>
                </a:gradFill>
              </a:rPr>
              <a:t>Workflow Forms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39307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SharePoint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2208686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a:t>
            </a:r>
            <a:r>
              <a:rPr lang="en-US" b="0" dirty="0" err="1" smtClean="0"/>
              <a:t>OFFICe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9595930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defRPr/>
                  </a:pPr>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defRPr/>
                  </a:pPr>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defRPr/>
                  </a:pPr>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defRPr/>
                  </a:pPr>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defRPr/>
                  </a:pPr>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defRPr/>
                </a:pPr>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Managed</a:t>
                    </a:r>
                  </a:p>
                  <a:p>
                    <a:pPr algn="ctr" defTabSz="914126">
                      <a:defRPr/>
                    </a:pPr>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Search</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Workflow</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defRPr/>
                </a:pPr>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defRPr/>
                </a:pPr>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316309867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72</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CORDOVA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710985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What - Workflow</a:t>
            </a:r>
            <a:endParaRPr lang="en-US" dirty="0"/>
          </a:p>
        </p:txBody>
      </p:sp>
      <p:sp>
        <p:nvSpPr>
          <p:cNvPr id="10" name="Content Placeholder 9"/>
          <p:cNvSpPr>
            <a:spLocks noGrp="1"/>
          </p:cNvSpPr>
          <p:nvPr>
            <p:ph sz="quarter" idx="4"/>
          </p:nvPr>
        </p:nvSpPr>
        <p:spPr/>
        <p:txBody>
          <a:bodyPr/>
          <a:lstStyle/>
          <a:p>
            <a:r>
              <a:rPr lang="en-US" dirty="0" smtClean="0"/>
              <a:t>Used to automate business process</a:t>
            </a:r>
          </a:p>
          <a:p>
            <a:r>
              <a:rPr lang="en-US" dirty="0" smtClean="0"/>
              <a:t>Introduced in SharePoint 2007; updated in 2010</a:t>
            </a:r>
          </a:p>
          <a:p>
            <a:r>
              <a:rPr lang="en-US" dirty="0" smtClean="0"/>
              <a:t>SharePoint 2013 introduced significant changes</a:t>
            </a:r>
          </a:p>
          <a:p>
            <a:r>
              <a:rPr lang="en-US" dirty="0" smtClean="0"/>
              <a:t>.NET 3.5 Workflow Foundation used in SharePoint 2010 included in SharePoint 2013 for backwards compatibility</a:t>
            </a:r>
          </a:p>
          <a:p>
            <a:r>
              <a:rPr lang="en-US" dirty="0" smtClean="0"/>
              <a:t>Workflows in SharePoint 2013 handled by Workflow Manager 1.0</a:t>
            </a:r>
          </a:p>
          <a:p>
            <a:r>
              <a:rPr lang="en-US" dirty="0" smtClean="0"/>
              <a:t>Full parity in features &amp; capabilities between SharePoint On-Premises &amp; SharePoint Online</a:t>
            </a:r>
          </a:p>
        </p:txBody>
      </p:sp>
    </p:spTree>
    <p:extLst>
      <p:ext uri="{BB962C8B-B14F-4D97-AF65-F5344CB8AC3E}">
        <p14:creationId xmlns:p14="http://schemas.microsoft.com/office/powerpoint/2010/main" val="419340207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xmlns="">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Why - Workflow</a:t>
            </a:r>
            <a:endParaRPr lang="en-US" dirty="0"/>
          </a:p>
        </p:txBody>
      </p:sp>
      <p:sp>
        <p:nvSpPr>
          <p:cNvPr id="10" name="Content Placeholder 9"/>
          <p:cNvSpPr>
            <a:spLocks noGrp="1"/>
          </p:cNvSpPr>
          <p:nvPr>
            <p:ph sz="quarter" idx="4"/>
          </p:nvPr>
        </p:nvSpPr>
        <p:spPr/>
        <p:txBody>
          <a:bodyPr/>
          <a:lstStyle/>
          <a:p>
            <a:r>
              <a:rPr lang="en-US" dirty="0" smtClean="0"/>
              <a:t>Automate process in your custom apps</a:t>
            </a:r>
          </a:p>
          <a:p>
            <a:r>
              <a:rPr lang="en-US" dirty="0" smtClean="0"/>
              <a:t>Great for long running processes</a:t>
            </a:r>
          </a:p>
          <a:p>
            <a:r>
              <a:rPr lang="en-US" dirty="0" smtClean="0"/>
              <a:t>Client-side apps can leverage to protect IP</a:t>
            </a:r>
          </a:p>
          <a:p>
            <a:r>
              <a:rPr lang="en-US" dirty="0" smtClean="0"/>
              <a:t>Apps can leverage to execute long running process</a:t>
            </a:r>
          </a:p>
          <a:p>
            <a:r>
              <a:rPr lang="en-US" dirty="0" smtClean="0"/>
              <a:t>Apps can leverage using SharePoint UX concepts in custom solutions such as history lists, task lists &amp; forms</a:t>
            </a:r>
            <a:endParaRPr lang="en-US" dirty="0"/>
          </a:p>
        </p:txBody>
      </p:sp>
    </p:spTree>
    <p:extLst>
      <p:ext uri="{BB962C8B-B14F-4D97-AF65-F5344CB8AC3E}">
        <p14:creationId xmlns:p14="http://schemas.microsoft.com/office/powerpoint/2010/main" val="162303861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6277</Words>
  <Application>Microsoft Office PowerPoint</Application>
  <PresentationFormat>Custom</PresentationFormat>
  <Paragraphs>811</Paragraphs>
  <Slides>81</Slides>
  <Notes>33</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81</vt:i4>
      </vt:variant>
    </vt:vector>
  </HeadingPairs>
  <TitlesOfParts>
    <vt:vector size="96" baseType="lpstr">
      <vt:lpstr>Arial</vt:lpstr>
      <vt:lpstr>Calibri</vt:lpstr>
      <vt:lpstr>Consolas</vt:lpstr>
      <vt:lpstr>Courier New</vt:lpstr>
      <vt:lpstr>Segoe Pro Light</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Course Agenda</vt:lpstr>
      <vt:lpstr>Developing Advanced Workflow Scenarios in Office 365</vt:lpstr>
      <vt:lpstr>Agenda</vt:lpstr>
      <vt:lpstr>Overview</vt:lpstr>
      <vt:lpstr>Vision</vt:lpstr>
      <vt:lpstr>SharePoint App Building Blocks</vt:lpstr>
      <vt:lpstr>PowerPoint Presentation</vt:lpstr>
      <vt:lpstr>PowerPoint Presentation</vt:lpstr>
      <vt:lpstr>Workflow Manager – How it Works</vt:lpstr>
      <vt:lpstr>Workflow Platform Improvements</vt:lpstr>
      <vt:lpstr>Workflow Platform Improvements (ctd)</vt:lpstr>
      <vt:lpstr>Workflow Authoring Tools</vt:lpstr>
      <vt:lpstr>SharePoint Designer</vt:lpstr>
      <vt:lpstr>Visual Studio</vt:lpstr>
      <vt:lpstr>Activities &amp; Actions</vt:lpstr>
      <vt:lpstr>Activities &amp; Actions</vt:lpstr>
      <vt:lpstr>Workflow Activities in Visual Studio</vt:lpstr>
      <vt:lpstr>List Activities</vt:lpstr>
      <vt:lpstr>Task, User &amp; Utility Activities</vt:lpstr>
      <vt:lpstr>Workflow Foundation 4.5 Activities</vt:lpstr>
      <vt:lpstr>Workflow Manager 1.0 Activities</vt:lpstr>
      <vt:lpstr>Types of Workflows</vt:lpstr>
      <vt:lpstr>Three Types of Workflow Supported</vt:lpstr>
      <vt:lpstr>Sequential / Procedural Workflows</vt:lpstr>
      <vt:lpstr>Sequential Workflow Pros &amp; Cons</vt:lpstr>
      <vt:lpstr>Flowchart Workflows</vt:lpstr>
      <vt:lpstr>Flowchart Workflow Pros &amp; Cons</vt:lpstr>
      <vt:lpstr>State Machine Workflows</vt:lpstr>
      <vt:lpstr>State Machine Workflow Components</vt:lpstr>
      <vt:lpstr>State &amp; Final State Activity</vt:lpstr>
      <vt:lpstr>Transition </vt:lpstr>
      <vt:lpstr>State Machine Workflow Pros &amp; Cons</vt:lpstr>
      <vt:lpstr>Calling Web Services</vt:lpstr>
      <vt:lpstr>Workflows &amp; Web Services</vt:lpstr>
      <vt:lpstr>Custom Web Services for Workflows</vt:lpstr>
      <vt:lpstr>PowerPoint Presentation</vt:lpstr>
      <vt:lpstr>Tasks &amp; Forms</vt:lpstr>
      <vt:lpstr>Workflow Tasks</vt:lpstr>
      <vt:lpstr>Creating Custom Tasks</vt:lpstr>
      <vt:lpstr>Task Content Type</vt:lpstr>
      <vt:lpstr>Workflow CSOM</vt:lpstr>
      <vt:lpstr>Workflow Services CSOM / JSOM</vt:lpstr>
      <vt:lpstr>Workflow Forms</vt:lpstr>
      <vt:lpstr>Workflow Forms in SharePoint 2013</vt:lpstr>
      <vt:lpstr>Association Forms</vt:lpstr>
      <vt:lpstr>Initiation Forms</vt:lpstr>
      <vt:lpstr>PowerPoint Presentation</vt:lpstr>
      <vt:lpstr>Resources</vt:lpstr>
      <vt:lpstr>Office 365 Developer Center</vt:lpstr>
      <vt:lpstr>Office Blogs</vt:lpstr>
      <vt:lpstr>Roadmap</vt:lpstr>
      <vt:lpstr>Patterns &amp; Practices</vt:lpstr>
      <vt:lpstr>GitHub</vt:lpstr>
      <vt:lpstr>Courses</vt:lpstr>
      <vt:lpstr>Summary</vt:lpstr>
      <vt:lpstr>PowerPoint Presentation</vt:lpstr>
      <vt:lpstr>Feedback</vt:lpstr>
      <vt:lpstr>PowerPoint Presentation</vt:lpstr>
      <vt:lpstr>Office 365 App Model</vt:lpstr>
      <vt:lpstr>PowerPoint Presentation</vt:lpstr>
      <vt:lpstr>PowerPoint Presentation</vt:lpstr>
      <vt:lpstr>PowerPoint Presentation</vt:lpstr>
      <vt:lpstr>Modern app development </vt:lpstr>
      <vt:lpstr>App Model Development</vt:lpstr>
      <vt:lpstr>PowerPoint Presentation</vt:lpstr>
      <vt:lpstr>PowerPoint Presentation</vt:lpstr>
      <vt:lpstr>Distribution choices</vt:lpstr>
      <vt:lpstr>Store momentum</vt:lpstr>
      <vt:lpstr>Office 365 APIs</vt:lpstr>
      <vt:lpstr>Office 365 device apps</vt:lpstr>
      <vt:lpstr>Common Consent</vt:lpstr>
      <vt:lpstr>The SharePoint client APIs</vt:lpstr>
      <vt:lpstr>Office 365 APIs </vt:lpstr>
      <vt:lpstr>PowerPoint Presentation</vt:lpstr>
      <vt:lpstr>PowerPoint Presentation</vt:lpstr>
      <vt:lpstr>PowerPoint Presentation</vt:lpstr>
      <vt:lpstr>Continuous innovation</vt:lpstr>
      <vt:lpstr>Tools</vt:lpstr>
      <vt:lpstr>Developer template and usage</vt:lpstr>
      <vt:lpstr>Developer sites and remote development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2014-12-16T22:45:45Z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